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62" r:id="rId3"/>
    <p:sldId id="278" r:id="rId4"/>
    <p:sldId id="263" r:id="rId5"/>
    <p:sldId id="276" r:id="rId6"/>
    <p:sldId id="271" r:id="rId7"/>
    <p:sldId id="265" r:id="rId8"/>
    <p:sldId id="273" r:id="rId9"/>
    <p:sldId id="274" r:id="rId10"/>
    <p:sldId id="281" r:id="rId11"/>
    <p:sldId id="279" r:id="rId12"/>
    <p:sldId id="267" r:id="rId13"/>
    <p:sldId id="268" r:id="rId14"/>
    <p:sldId id="266" r:id="rId15"/>
    <p:sldId id="275" r:id="rId16"/>
    <p:sldId id="277" r:id="rId17"/>
    <p:sldId id="282" r:id="rId18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00FFFF"/>
    <a:srgbClr val="FF66FF"/>
    <a:srgbClr val="00FF00"/>
    <a:srgbClr val="0000FF"/>
    <a:srgbClr val="99003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158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17F0DD-531F-46BE-810B-49D60E916183}" type="datetimeFigureOut">
              <a:rPr lang="zh-CN" altLang="en-US" smtClean="0"/>
              <a:pPr/>
              <a:t>2013/11/6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E5E3BD-2E4F-4C68-8EB4-2405346B620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0" y="0"/>
            <a:ext cx="9144000" cy="836712"/>
          </a:xfrm>
          <a:prstGeom prst="rect">
            <a:avLst/>
          </a:prstGeom>
          <a:solidFill>
            <a:srgbClr val="990033"/>
          </a:solidFill>
          <a:ln>
            <a:solidFill>
              <a:srgbClr val="9900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5" name="矩形 4"/>
          <p:cNvSpPr/>
          <p:nvPr userDrawn="1"/>
        </p:nvSpPr>
        <p:spPr>
          <a:xfrm>
            <a:off x="0" y="6453336"/>
            <a:ext cx="9144000" cy="404664"/>
          </a:xfrm>
          <a:prstGeom prst="rect">
            <a:avLst/>
          </a:prstGeom>
          <a:solidFill>
            <a:srgbClr val="990033"/>
          </a:solidFill>
          <a:ln>
            <a:solidFill>
              <a:srgbClr val="9900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b="1" dirty="0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6448251"/>
            <a:ext cx="21336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1060A7E-1129-44AE-9515-06E2E7378D71}" type="datetime1">
              <a:rPr lang="zh-CN" altLang="en-US" smtClean="0"/>
              <a:pPr/>
              <a:t>2013/11/6</a:t>
            </a:fld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6448251"/>
            <a:ext cx="28956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6448251"/>
            <a:ext cx="21336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1" name="标题占位符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C7D04-6AC1-49D5-BB88-E322713629CE}" type="datetime1">
              <a:rPr lang="zh-CN" altLang="en-US" smtClean="0"/>
              <a:pPr/>
              <a:t>2013/11/6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25802-F6A7-4F33-AB08-A77EB603793D}" type="datetime1">
              <a:rPr lang="zh-CN" altLang="en-US" smtClean="0"/>
              <a:pPr/>
              <a:t>2013/11/6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22611-3C27-4AAC-AF12-FE8AE314278A}" type="datetime1">
              <a:rPr lang="zh-CN" altLang="en-US" smtClean="0"/>
              <a:pPr/>
              <a:t>2013/11/6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AAFAB-B850-46FC-A39D-3ED16B31B770}" type="datetime1">
              <a:rPr lang="zh-CN" altLang="en-US" smtClean="0"/>
              <a:pPr/>
              <a:t>2013/11/6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46970-87DB-4BCE-A3D6-CB1C3876E4E3}" type="datetime1">
              <a:rPr lang="zh-CN" altLang="en-US" smtClean="0"/>
              <a:pPr/>
              <a:t>2013/11/6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78969-6FE3-4231-88DD-183D6C4ABFB4}" type="datetime1">
              <a:rPr lang="zh-CN" altLang="en-US" smtClean="0"/>
              <a:pPr/>
              <a:t>2013/11/6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CD251-2A7F-477F-A0AB-8F70B6EAFF64}" type="datetime1">
              <a:rPr lang="zh-CN" altLang="en-US" smtClean="0"/>
              <a:pPr/>
              <a:t>2013/11/6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F0425-4627-4D43-B7E1-49A831BD06AA}" type="datetime1">
              <a:rPr lang="zh-CN" altLang="en-US" smtClean="0"/>
              <a:pPr/>
              <a:t>2013/11/6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BC8EC-369E-4345-BC8E-1109C9580620}" type="datetime1">
              <a:rPr lang="zh-CN" altLang="en-US" smtClean="0"/>
              <a:pPr/>
              <a:t>2013/11/6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3A654-4AA4-4432-B17F-4CEF5F79C701}" type="datetime1">
              <a:rPr lang="zh-CN" altLang="en-US" smtClean="0"/>
              <a:pPr/>
              <a:t>2013/11/6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455D35-5192-4332-85BE-266235DDC8F3}" type="datetime1">
              <a:rPr lang="zh-CN" altLang="en-US" smtClean="0"/>
              <a:pPr/>
              <a:t>2013/11/6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1844824"/>
            <a:ext cx="9144000" cy="1944216"/>
          </a:xfrm>
          <a:prstGeom prst="rect">
            <a:avLst/>
          </a:prstGeom>
          <a:solidFill>
            <a:srgbClr val="990033"/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b="1" dirty="0"/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ln>
            <a:noFill/>
          </a:ln>
        </p:spPr>
        <p:txBody>
          <a:bodyPr>
            <a:norm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Characterizing </a:t>
            </a:r>
            <a:r>
              <a:rPr lang="en-US" altLang="zh-CN" dirty="0" err="1" smtClean="0">
                <a:solidFill>
                  <a:schemeClr val="bg1"/>
                </a:solidFill>
              </a:rPr>
              <a:t>eA</a:t>
            </a:r>
            <a:r>
              <a:rPr lang="en-US" altLang="zh-CN" dirty="0" smtClean="0">
                <a:solidFill>
                  <a:schemeClr val="bg1"/>
                </a:solidFill>
              </a:rPr>
              <a:t> collision geometry from forward neutrons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4196680"/>
            <a:ext cx="6400800" cy="1752600"/>
          </a:xfrm>
        </p:spPr>
        <p:txBody>
          <a:bodyPr/>
          <a:lstStyle/>
          <a:p>
            <a:r>
              <a:rPr lang="en-US" altLang="zh-CN" dirty="0" err="1" smtClean="0"/>
              <a:t>eic</a:t>
            </a:r>
            <a:r>
              <a:rPr lang="en-US" altLang="zh-CN" dirty="0" smtClean="0"/>
              <a:t> task force meeting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57494-6D60-4F7C-817D-B518598A2264}" type="datetime1">
              <a:rPr lang="zh-CN" altLang="en-US" smtClean="0"/>
              <a:pPr/>
              <a:t>2013/11/7</a:t>
            </a:fld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22611-3C27-4AAC-AF12-FE8AE314278A}" type="datetime1">
              <a:rPr lang="zh-CN" altLang="en-US" smtClean="0"/>
              <a:pPr/>
              <a:t>2013/11/7</a:t>
            </a:fld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10</a:t>
            </a:fld>
            <a:endParaRPr lang="zh-CN" altLang="en-US"/>
          </a:p>
        </p:txBody>
      </p:sp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Short summary of </a:t>
            </a:r>
            <a:r>
              <a:rPr lang="en-US" altLang="zh-CN" dirty="0" err="1" smtClean="0"/>
              <a:t>eA</a:t>
            </a:r>
            <a:r>
              <a:rPr lang="en-US" altLang="zh-CN" dirty="0" smtClean="0"/>
              <a:t> collision geometry tag</a:t>
            </a:r>
            <a:endParaRPr lang="zh-CN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971600" y="1700808"/>
            <a:ext cx="69847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altLang="zh-CN" sz="2400" dirty="0" smtClean="0"/>
              <a:t> Forward neutron number distribution can be used to tag traveling distance.</a:t>
            </a:r>
          </a:p>
          <a:p>
            <a:pPr>
              <a:buFont typeface="Arial" pitchFamily="34" charset="0"/>
              <a:buChar char="•"/>
            </a:pPr>
            <a:r>
              <a:rPr lang="en-US" altLang="zh-CN" sz="2400" dirty="0" smtClean="0"/>
              <a:t> </a:t>
            </a:r>
            <a:r>
              <a:rPr lang="en-US" altLang="zh-CN" sz="2400" dirty="0" smtClean="0"/>
              <a:t>This forward neutron number tag has been systematically studied.</a:t>
            </a:r>
            <a:endParaRPr lang="zh-CN" altLang="en-US" sz="24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22611-3C27-4AAC-AF12-FE8AE314278A}" type="datetime1">
              <a:rPr lang="zh-CN" altLang="en-US" smtClean="0"/>
              <a:pPr/>
              <a:t>2013/11/7</a:t>
            </a:fld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11</a:t>
            </a:fld>
            <a:endParaRPr lang="zh-CN" altLang="en-US"/>
          </a:p>
        </p:txBody>
      </p:sp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Diffractive process</a:t>
            </a:r>
            <a:endParaRPr lang="zh-CN" altLang="en-US" dirty="0"/>
          </a:p>
        </p:txBody>
      </p:sp>
      <p:pic>
        <p:nvPicPr>
          <p:cNvPr id="7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7770" y="1763524"/>
            <a:ext cx="4478246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右大括号 7"/>
          <p:cNvSpPr/>
          <p:nvPr/>
        </p:nvSpPr>
        <p:spPr>
          <a:xfrm>
            <a:off x="3995936" y="3347700"/>
            <a:ext cx="144016" cy="648072"/>
          </a:xfrm>
          <a:prstGeom prst="righ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标注 8"/>
          <p:cNvSpPr/>
          <p:nvPr/>
        </p:nvSpPr>
        <p:spPr>
          <a:xfrm>
            <a:off x="107504" y="3491716"/>
            <a:ext cx="1800200" cy="1296144"/>
          </a:xfrm>
          <a:prstGeom prst="wedgeRectCallout">
            <a:avLst>
              <a:gd name="adj1" fmla="val 67777"/>
              <a:gd name="adj2" fmla="val 25152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chemeClr val="tx1"/>
                </a:solidFill>
              </a:rPr>
              <a:t>Color-neutral exchange</a:t>
            </a:r>
            <a:endParaRPr lang="zh-CN" altLang="en-US" dirty="0">
              <a:solidFill>
                <a:schemeClr val="tx1"/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2411596"/>
            <a:ext cx="360040" cy="474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4" cstate="print"/>
          <a:srcRect l="16666" t="-1449"/>
          <a:stretch>
            <a:fillRect/>
          </a:stretch>
        </p:blipFill>
        <p:spPr bwMode="auto">
          <a:xfrm>
            <a:off x="3059832" y="1691516"/>
            <a:ext cx="360040" cy="4032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43808" y="2836401"/>
            <a:ext cx="722705" cy="439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2051720" y="5373216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t=(p-p’)</a:t>
            </a:r>
            <a:r>
              <a:rPr lang="en-US" altLang="zh-CN" baseline="30000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2</a:t>
            </a:r>
            <a:endParaRPr lang="zh-CN" altLang="en-US" baseline="30000" dirty="0"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16016" y="2060848"/>
            <a:ext cx="4200525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905" y="2448267"/>
            <a:ext cx="5400199" cy="3789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22611-3C27-4AAC-AF12-FE8AE314278A}" type="datetime1">
              <a:rPr lang="zh-CN" altLang="en-US" smtClean="0"/>
              <a:pPr/>
              <a:t>2013/11/7</a:t>
            </a:fld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12</a:t>
            </a:fld>
            <a:endParaRPr lang="zh-CN" altLang="en-US"/>
          </a:p>
        </p:txBody>
      </p:sp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Neutron number and diffractive kinematics</a:t>
            </a:r>
            <a:endParaRPr lang="zh-CN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79512" y="1268760"/>
            <a:ext cx="25202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Weak dependence on t distribution with different </a:t>
            </a:r>
            <a:r>
              <a:rPr lang="en-US" altLang="zh-CN" dirty="0" err="1" smtClean="0"/>
              <a:t>N</a:t>
            </a:r>
            <a:r>
              <a:rPr lang="en-US" altLang="zh-CN" baseline="-25000" dirty="0" err="1" smtClean="0"/>
              <a:t>n</a:t>
            </a:r>
            <a:r>
              <a:rPr lang="en-US" altLang="zh-CN" dirty="0" smtClean="0"/>
              <a:t> cut.</a:t>
            </a:r>
            <a:endParaRPr lang="zh-CN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868144" y="3861048"/>
            <a:ext cx="22322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Be careful about the </a:t>
            </a:r>
            <a:r>
              <a:rPr lang="en-US" altLang="zh-CN" dirty="0" err="1" smtClean="0"/>
              <a:t>N</a:t>
            </a:r>
            <a:r>
              <a:rPr lang="en-US" altLang="zh-CN" baseline="-25000" dirty="0" err="1" smtClean="0"/>
              <a:t>n</a:t>
            </a:r>
            <a:r>
              <a:rPr lang="en-US" altLang="zh-CN" dirty="0" smtClean="0"/>
              <a:t>=0 case, is that the same as </a:t>
            </a:r>
            <a:r>
              <a:rPr lang="en-US" altLang="zh-CN" dirty="0" smtClean="0">
                <a:solidFill>
                  <a:srgbClr val="FF0066"/>
                </a:solidFill>
              </a:rPr>
              <a:t>coherent diffractive</a:t>
            </a:r>
            <a:r>
              <a:rPr lang="en-US" altLang="zh-CN" dirty="0" smtClean="0"/>
              <a:t>? </a:t>
            </a:r>
            <a:endParaRPr lang="zh-CN" alt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39552" y="2804735"/>
            <a:ext cx="17281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err="1" smtClean="0">
                <a:solidFill>
                  <a:srgbClr val="FF00FF"/>
                </a:solidFill>
              </a:rPr>
              <a:t>N</a:t>
            </a:r>
            <a:r>
              <a:rPr lang="en-US" altLang="zh-CN" sz="1200" baseline="-25000" dirty="0" err="1" smtClean="0">
                <a:solidFill>
                  <a:srgbClr val="FF00FF"/>
                </a:solidFill>
              </a:rPr>
              <a:t>n</a:t>
            </a:r>
            <a:r>
              <a:rPr lang="en-US" altLang="zh-CN" sz="1200" dirty="0" smtClean="0">
                <a:solidFill>
                  <a:srgbClr val="FF00FF"/>
                </a:solidFill>
              </a:rPr>
              <a:t>=0</a:t>
            </a:r>
          </a:p>
          <a:p>
            <a:r>
              <a:rPr lang="en-US" altLang="zh-CN" sz="1200" dirty="0" smtClean="0"/>
              <a:t>0&lt;</a:t>
            </a:r>
            <a:r>
              <a:rPr lang="en-US" altLang="zh-CN" sz="1200" dirty="0" err="1" smtClean="0"/>
              <a:t>N</a:t>
            </a:r>
            <a:r>
              <a:rPr lang="en-US" altLang="zh-CN" sz="1200" baseline="-25000" dirty="0" err="1" smtClean="0"/>
              <a:t>n</a:t>
            </a:r>
            <a:r>
              <a:rPr lang="en-US" altLang="zh-CN" sz="1200" dirty="0" smtClean="0"/>
              <a:t>&lt;3.5   0-25%</a:t>
            </a:r>
          </a:p>
          <a:p>
            <a:r>
              <a:rPr lang="en-US" altLang="zh-CN" sz="1200" dirty="0" smtClean="0">
                <a:solidFill>
                  <a:srgbClr val="FF0000"/>
                </a:solidFill>
              </a:rPr>
              <a:t>3.5&lt;</a:t>
            </a:r>
            <a:r>
              <a:rPr lang="en-US" altLang="zh-CN" sz="1200" dirty="0" err="1" smtClean="0">
                <a:solidFill>
                  <a:srgbClr val="FF0000"/>
                </a:solidFill>
              </a:rPr>
              <a:t>N</a:t>
            </a:r>
            <a:r>
              <a:rPr lang="en-US" altLang="zh-CN" sz="1200" baseline="-25000" dirty="0" err="1" smtClean="0">
                <a:solidFill>
                  <a:srgbClr val="FF0000"/>
                </a:solidFill>
              </a:rPr>
              <a:t>n</a:t>
            </a:r>
            <a:r>
              <a:rPr lang="en-US" altLang="zh-CN" sz="1200" dirty="0" smtClean="0">
                <a:solidFill>
                  <a:srgbClr val="FF0000"/>
                </a:solidFill>
              </a:rPr>
              <a:t>&lt;7.5  25-50%</a:t>
            </a:r>
          </a:p>
          <a:p>
            <a:r>
              <a:rPr lang="en-US" altLang="zh-CN" sz="1200" dirty="0" smtClean="0">
                <a:solidFill>
                  <a:srgbClr val="0000FF"/>
                </a:solidFill>
              </a:rPr>
              <a:t>7.5&lt;</a:t>
            </a:r>
            <a:r>
              <a:rPr lang="en-US" altLang="zh-CN" sz="1200" dirty="0" err="1" smtClean="0">
                <a:solidFill>
                  <a:srgbClr val="0000FF"/>
                </a:solidFill>
              </a:rPr>
              <a:t>N</a:t>
            </a:r>
            <a:r>
              <a:rPr lang="en-US" altLang="zh-CN" sz="1200" baseline="-25000" dirty="0" err="1" smtClean="0">
                <a:solidFill>
                  <a:srgbClr val="0000FF"/>
                </a:solidFill>
              </a:rPr>
              <a:t>n</a:t>
            </a:r>
            <a:r>
              <a:rPr lang="en-US" altLang="zh-CN" sz="1200" dirty="0" smtClean="0">
                <a:solidFill>
                  <a:srgbClr val="0000FF"/>
                </a:solidFill>
              </a:rPr>
              <a:t>&lt;13.5  50-75%</a:t>
            </a:r>
          </a:p>
          <a:p>
            <a:r>
              <a:rPr lang="en-US" altLang="zh-CN" sz="1200" dirty="0" smtClean="0">
                <a:solidFill>
                  <a:srgbClr val="00FF00"/>
                </a:solidFill>
              </a:rPr>
              <a:t>13.5&lt;</a:t>
            </a:r>
            <a:r>
              <a:rPr lang="en-US" altLang="zh-CN" sz="1200" dirty="0" err="1" smtClean="0">
                <a:solidFill>
                  <a:srgbClr val="00FF00"/>
                </a:solidFill>
              </a:rPr>
              <a:t>N</a:t>
            </a:r>
            <a:r>
              <a:rPr lang="en-US" altLang="zh-CN" sz="1200" baseline="-25000" dirty="0" err="1" smtClean="0">
                <a:solidFill>
                  <a:srgbClr val="00FF00"/>
                </a:solidFill>
              </a:rPr>
              <a:t>n</a:t>
            </a:r>
            <a:r>
              <a:rPr lang="en-US" altLang="zh-CN" sz="1200" dirty="0" smtClean="0">
                <a:solidFill>
                  <a:srgbClr val="00FF00"/>
                </a:solidFill>
              </a:rPr>
              <a:t>&lt;39.5 </a:t>
            </a:r>
            <a:r>
              <a:rPr lang="en-US" altLang="zh-CN" sz="1200" dirty="0" smtClean="0">
                <a:solidFill>
                  <a:srgbClr val="00FF00"/>
                </a:solidFill>
              </a:rPr>
              <a:t>75-100</a:t>
            </a:r>
            <a:r>
              <a:rPr lang="en-US" altLang="zh-CN" sz="1200" dirty="0" smtClean="0">
                <a:solidFill>
                  <a:srgbClr val="00FF00"/>
                </a:solidFill>
              </a:rPr>
              <a:t>%</a:t>
            </a:r>
          </a:p>
          <a:p>
            <a:r>
              <a:rPr lang="en-US" altLang="zh-CN" sz="12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Most central</a:t>
            </a:r>
            <a:endParaRPr lang="zh-CN" altLang="en-US" sz="12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graphicFrame>
        <p:nvGraphicFramePr>
          <p:cNvPr id="13" name="表格 12"/>
          <p:cNvGraphicFramePr>
            <a:graphicFrameLocks noGrp="1"/>
          </p:cNvGraphicFramePr>
          <p:nvPr/>
        </p:nvGraphicFramePr>
        <p:xfrm>
          <a:off x="5652120" y="1052736"/>
          <a:ext cx="3312368" cy="20522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128"/>
                <a:gridCol w="1152128"/>
                <a:gridCol w="1008112"/>
              </a:tblGrid>
              <a:tr h="342037">
                <a:tc>
                  <a:txBody>
                    <a:bodyPr/>
                    <a:lstStyle/>
                    <a:p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err="1" smtClean="0"/>
                        <a:t>N</a:t>
                      </a:r>
                      <a:r>
                        <a:rPr lang="en-US" altLang="zh-CN" sz="1400" baseline="-25000" dirty="0" err="1" smtClean="0"/>
                        <a:t>n</a:t>
                      </a:r>
                      <a:r>
                        <a:rPr lang="en-US" altLang="zh-CN" sz="1400" dirty="0" smtClean="0"/>
                        <a:t> range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&lt;t&gt;</a:t>
                      </a:r>
                      <a:endParaRPr lang="zh-CN" altLang="en-US" sz="1400" dirty="0"/>
                    </a:p>
                  </a:txBody>
                  <a:tcPr/>
                </a:tc>
              </a:tr>
              <a:tr h="342037"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0-25%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(0,3.5)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0.20</a:t>
                      </a:r>
                      <a:endParaRPr lang="zh-CN" altLang="en-US" sz="1400" dirty="0"/>
                    </a:p>
                  </a:txBody>
                  <a:tcPr/>
                </a:tc>
              </a:tr>
              <a:tr h="342037"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25-50%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(3.5,7.5)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0.25</a:t>
                      </a:r>
                      <a:endParaRPr lang="zh-CN" altLang="en-US" sz="1400" dirty="0"/>
                    </a:p>
                  </a:txBody>
                  <a:tcPr/>
                </a:tc>
              </a:tr>
              <a:tr h="342037"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50-75%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(7.5,13.5)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0.30</a:t>
                      </a:r>
                      <a:endParaRPr lang="zh-CN" altLang="en-US" sz="1400" dirty="0"/>
                    </a:p>
                  </a:txBody>
                  <a:tcPr/>
                </a:tc>
              </a:tr>
              <a:tr h="342037"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75-100%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(13.5,39.5)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0.35</a:t>
                      </a:r>
                      <a:endParaRPr lang="zh-CN" altLang="en-US" sz="1400" dirty="0"/>
                    </a:p>
                  </a:txBody>
                  <a:tcPr/>
                </a:tc>
              </a:tr>
              <a:tr h="342037"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Most central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(30,39.5)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0.48</a:t>
                      </a:r>
                      <a:endParaRPr lang="zh-CN" altLang="en-US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22611-3C27-4AAC-AF12-FE8AE314278A}" type="datetime1">
              <a:rPr lang="zh-CN" altLang="en-US" smtClean="0"/>
              <a:pPr/>
              <a:t>2013/11/7</a:t>
            </a:fld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448251"/>
            <a:ext cx="2133600" cy="365125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13</a:t>
            </a:fld>
            <a:endParaRPr lang="zh-CN" altLang="en-US"/>
          </a:p>
        </p:txBody>
      </p:sp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/>
              <a:t>N</a:t>
            </a:r>
            <a:r>
              <a:rPr lang="en-US" altLang="zh-CN" baseline="-25000" dirty="0" err="1" smtClean="0"/>
              <a:t>n</a:t>
            </a:r>
            <a:r>
              <a:rPr lang="en-US" altLang="zh-CN" dirty="0" smtClean="0"/>
              <a:t>=0, two pictures</a:t>
            </a:r>
            <a:endParaRPr lang="zh-CN" altLang="en-US" dirty="0"/>
          </a:p>
        </p:txBody>
      </p:sp>
      <p:sp>
        <p:nvSpPr>
          <p:cNvPr id="7" name="椭圆 6"/>
          <p:cNvSpPr/>
          <p:nvPr/>
        </p:nvSpPr>
        <p:spPr>
          <a:xfrm>
            <a:off x="1331640" y="3050376"/>
            <a:ext cx="1800200" cy="1800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箭头连接符 7"/>
          <p:cNvCxnSpPr/>
          <p:nvPr/>
        </p:nvCxnSpPr>
        <p:spPr>
          <a:xfrm>
            <a:off x="1763688" y="3626440"/>
            <a:ext cx="129614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椭圆 8"/>
          <p:cNvSpPr/>
          <p:nvPr/>
        </p:nvSpPr>
        <p:spPr>
          <a:xfrm>
            <a:off x="1619672" y="3554432"/>
            <a:ext cx="144016" cy="14401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右大括号 9"/>
          <p:cNvSpPr/>
          <p:nvPr/>
        </p:nvSpPr>
        <p:spPr>
          <a:xfrm rot="5400000">
            <a:off x="2267744" y="3122384"/>
            <a:ext cx="216024" cy="136815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195736" y="3914472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d</a:t>
            </a:r>
            <a:endParaRPr lang="zh-CN" altLang="en-US" dirty="0"/>
          </a:p>
        </p:txBody>
      </p:sp>
      <p:sp>
        <p:nvSpPr>
          <p:cNvPr id="12" name="任意多边形 11"/>
          <p:cNvSpPr/>
          <p:nvPr/>
        </p:nvSpPr>
        <p:spPr>
          <a:xfrm>
            <a:off x="121024" y="3525878"/>
            <a:ext cx="1515035" cy="172570"/>
          </a:xfrm>
          <a:custGeom>
            <a:avLst/>
            <a:gdLst>
              <a:gd name="connsiteX0" fmla="*/ 0 w 1515035"/>
              <a:gd name="connsiteY0" fmla="*/ 116541 h 172570"/>
              <a:gd name="connsiteX1" fmla="*/ 121023 w 1515035"/>
              <a:gd name="connsiteY1" fmla="*/ 8965 h 172570"/>
              <a:gd name="connsiteX2" fmla="*/ 282388 w 1515035"/>
              <a:gd name="connsiteY2" fmla="*/ 170329 h 172570"/>
              <a:gd name="connsiteX3" fmla="*/ 430305 w 1515035"/>
              <a:gd name="connsiteY3" fmla="*/ 8965 h 172570"/>
              <a:gd name="connsiteX4" fmla="*/ 605117 w 1515035"/>
              <a:gd name="connsiteY4" fmla="*/ 170329 h 172570"/>
              <a:gd name="connsiteX5" fmla="*/ 753035 w 1515035"/>
              <a:gd name="connsiteY5" fmla="*/ 22412 h 172570"/>
              <a:gd name="connsiteX6" fmla="*/ 914400 w 1515035"/>
              <a:gd name="connsiteY6" fmla="*/ 156882 h 172570"/>
              <a:gd name="connsiteX7" fmla="*/ 1021976 w 1515035"/>
              <a:gd name="connsiteY7" fmla="*/ 35859 h 172570"/>
              <a:gd name="connsiteX8" fmla="*/ 1169894 w 1515035"/>
              <a:gd name="connsiteY8" fmla="*/ 143435 h 172570"/>
              <a:gd name="connsiteX9" fmla="*/ 1290917 w 1515035"/>
              <a:gd name="connsiteY9" fmla="*/ 8965 h 172570"/>
              <a:gd name="connsiteX10" fmla="*/ 1479176 w 1515035"/>
              <a:gd name="connsiteY10" fmla="*/ 129988 h 172570"/>
              <a:gd name="connsiteX11" fmla="*/ 1506070 w 1515035"/>
              <a:gd name="connsiteY11" fmla="*/ 116541 h 172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15035" h="172570">
                <a:moveTo>
                  <a:pt x="0" y="116541"/>
                </a:moveTo>
                <a:cubicBezTo>
                  <a:pt x="36979" y="58270"/>
                  <a:pt x="73958" y="0"/>
                  <a:pt x="121023" y="8965"/>
                </a:cubicBezTo>
                <a:cubicBezTo>
                  <a:pt x="168088" y="17930"/>
                  <a:pt x="230841" y="170329"/>
                  <a:pt x="282388" y="170329"/>
                </a:cubicBezTo>
                <a:cubicBezTo>
                  <a:pt x="333935" y="170329"/>
                  <a:pt x="376517" y="8965"/>
                  <a:pt x="430305" y="8965"/>
                </a:cubicBezTo>
                <a:cubicBezTo>
                  <a:pt x="484093" y="8965"/>
                  <a:pt x="551329" y="168088"/>
                  <a:pt x="605117" y="170329"/>
                </a:cubicBezTo>
                <a:cubicBezTo>
                  <a:pt x="658905" y="172570"/>
                  <a:pt x="701488" y="24653"/>
                  <a:pt x="753035" y="22412"/>
                </a:cubicBezTo>
                <a:cubicBezTo>
                  <a:pt x="804582" y="20171"/>
                  <a:pt x="869577" y="154641"/>
                  <a:pt x="914400" y="156882"/>
                </a:cubicBezTo>
                <a:cubicBezTo>
                  <a:pt x="959223" y="159123"/>
                  <a:pt x="979394" y="38100"/>
                  <a:pt x="1021976" y="35859"/>
                </a:cubicBezTo>
                <a:cubicBezTo>
                  <a:pt x="1064558" y="33618"/>
                  <a:pt x="1125071" y="147917"/>
                  <a:pt x="1169894" y="143435"/>
                </a:cubicBezTo>
                <a:cubicBezTo>
                  <a:pt x="1214718" y="138953"/>
                  <a:pt x="1239370" y="11206"/>
                  <a:pt x="1290917" y="8965"/>
                </a:cubicBezTo>
                <a:cubicBezTo>
                  <a:pt x="1342464" y="6724"/>
                  <a:pt x="1443317" y="112059"/>
                  <a:pt x="1479176" y="129988"/>
                </a:cubicBezTo>
                <a:cubicBezTo>
                  <a:pt x="1515035" y="147917"/>
                  <a:pt x="1510552" y="132229"/>
                  <a:pt x="1506070" y="116541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右箭头 12"/>
          <p:cNvSpPr/>
          <p:nvPr/>
        </p:nvSpPr>
        <p:spPr>
          <a:xfrm rot="19147536">
            <a:off x="3131840" y="2564904"/>
            <a:ext cx="1296144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5710608" y="1700808"/>
            <a:ext cx="1800200" cy="1800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" name="直接箭头连接符 14"/>
          <p:cNvCxnSpPr/>
          <p:nvPr/>
        </p:nvCxnSpPr>
        <p:spPr>
          <a:xfrm>
            <a:off x="6142656" y="2276872"/>
            <a:ext cx="129614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椭圆 15"/>
          <p:cNvSpPr/>
          <p:nvPr/>
        </p:nvSpPr>
        <p:spPr>
          <a:xfrm>
            <a:off x="5998640" y="2204864"/>
            <a:ext cx="144016" cy="14401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任意多边形 16"/>
          <p:cNvSpPr/>
          <p:nvPr/>
        </p:nvSpPr>
        <p:spPr>
          <a:xfrm>
            <a:off x="4499992" y="2176310"/>
            <a:ext cx="1515035" cy="172570"/>
          </a:xfrm>
          <a:custGeom>
            <a:avLst/>
            <a:gdLst>
              <a:gd name="connsiteX0" fmla="*/ 0 w 1515035"/>
              <a:gd name="connsiteY0" fmla="*/ 116541 h 172570"/>
              <a:gd name="connsiteX1" fmla="*/ 121023 w 1515035"/>
              <a:gd name="connsiteY1" fmla="*/ 8965 h 172570"/>
              <a:gd name="connsiteX2" fmla="*/ 282388 w 1515035"/>
              <a:gd name="connsiteY2" fmla="*/ 170329 h 172570"/>
              <a:gd name="connsiteX3" fmla="*/ 430305 w 1515035"/>
              <a:gd name="connsiteY3" fmla="*/ 8965 h 172570"/>
              <a:gd name="connsiteX4" fmla="*/ 605117 w 1515035"/>
              <a:gd name="connsiteY4" fmla="*/ 170329 h 172570"/>
              <a:gd name="connsiteX5" fmla="*/ 753035 w 1515035"/>
              <a:gd name="connsiteY5" fmla="*/ 22412 h 172570"/>
              <a:gd name="connsiteX6" fmla="*/ 914400 w 1515035"/>
              <a:gd name="connsiteY6" fmla="*/ 156882 h 172570"/>
              <a:gd name="connsiteX7" fmla="*/ 1021976 w 1515035"/>
              <a:gd name="connsiteY7" fmla="*/ 35859 h 172570"/>
              <a:gd name="connsiteX8" fmla="*/ 1169894 w 1515035"/>
              <a:gd name="connsiteY8" fmla="*/ 143435 h 172570"/>
              <a:gd name="connsiteX9" fmla="*/ 1290917 w 1515035"/>
              <a:gd name="connsiteY9" fmla="*/ 8965 h 172570"/>
              <a:gd name="connsiteX10" fmla="*/ 1479176 w 1515035"/>
              <a:gd name="connsiteY10" fmla="*/ 129988 h 172570"/>
              <a:gd name="connsiteX11" fmla="*/ 1506070 w 1515035"/>
              <a:gd name="connsiteY11" fmla="*/ 116541 h 172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15035" h="172570">
                <a:moveTo>
                  <a:pt x="0" y="116541"/>
                </a:moveTo>
                <a:cubicBezTo>
                  <a:pt x="36979" y="58270"/>
                  <a:pt x="73958" y="0"/>
                  <a:pt x="121023" y="8965"/>
                </a:cubicBezTo>
                <a:cubicBezTo>
                  <a:pt x="168088" y="17930"/>
                  <a:pt x="230841" y="170329"/>
                  <a:pt x="282388" y="170329"/>
                </a:cubicBezTo>
                <a:cubicBezTo>
                  <a:pt x="333935" y="170329"/>
                  <a:pt x="376517" y="8965"/>
                  <a:pt x="430305" y="8965"/>
                </a:cubicBezTo>
                <a:cubicBezTo>
                  <a:pt x="484093" y="8965"/>
                  <a:pt x="551329" y="168088"/>
                  <a:pt x="605117" y="170329"/>
                </a:cubicBezTo>
                <a:cubicBezTo>
                  <a:pt x="658905" y="172570"/>
                  <a:pt x="701488" y="24653"/>
                  <a:pt x="753035" y="22412"/>
                </a:cubicBezTo>
                <a:cubicBezTo>
                  <a:pt x="804582" y="20171"/>
                  <a:pt x="869577" y="154641"/>
                  <a:pt x="914400" y="156882"/>
                </a:cubicBezTo>
                <a:cubicBezTo>
                  <a:pt x="959223" y="159123"/>
                  <a:pt x="979394" y="38100"/>
                  <a:pt x="1021976" y="35859"/>
                </a:cubicBezTo>
                <a:cubicBezTo>
                  <a:pt x="1064558" y="33618"/>
                  <a:pt x="1125071" y="147917"/>
                  <a:pt x="1169894" y="143435"/>
                </a:cubicBezTo>
                <a:cubicBezTo>
                  <a:pt x="1214718" y="138953"/>
                  <a:pt x="1239370" y="11206"/>
                  <a:pt x="1290917" y="8965"/>
                </a:cubicBezTo>
                <a:cubicBezTo>
                  <a:pt x="1342464" y="6724"/>
                  <a:pt x="1443317" y="112059"/>
                  <a:pt x="1479176" y="129988"/>
                </a:cubicBezTo>
                <a:cubicBezTo>
                  <a:pt x="1515035" y="147917"/>
                  <a:pt x="1510552" y="132229"/>
                  <a:pt x="1506070" y="116541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7020272" y="2492896"/>
            <a:ext cx="144016" cy="14401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2" name="直接连接符 21"/>
          <p:cNvCxnSpPr>
            <a:stCxn id="16" idx="6"/>
            <a:endCxn id="18" idx="2"/>
          </p:cNvCxnSpPr>
          <p:nvPr/>
        </p:nvCxnSpPr>
        <p:spPr>
          <a:xfrm>
            <a:off x="6142656" y="2276872"/>
            <a:ext cx="877616" cy="288032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椭圆 22"/>
          <p:cNvSpPr/>
          <p:nvPr/>
        </p:nvSpPr>
        <p:spPr>
          <a:xfrm>
            <a:off x="5710608" y="4527704"/>
            <a:ext cx="1800200" cy="1800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4" name="直接箭头连接符 23"/>
          <p:cNvCxnSpPr/>
          <p:nvPr/>
        </p:nvCxnSpPr>
        <p:spPr>
          <a:xfrm>
            <a:off x="6142656" y="5103768"/>
            <a:ext cx="129614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5998640" y="5031760"/>
            <a:ext cx="144016" cy="14401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任意多边形 25"/>
          <p:cNvSpPr/>
          <p:nvPr/>
        </p:nvSpPr>
        <p:spPr>
          <a:xfrm>
            <a:off x="4499992" y="5003206"/>
            <a:ext cx="1515035" cy="172570"/>
          </a:xfrm>
          <a:custGeom>
            <a:avLst/>
            <a:gdLst>
              <a:gd name="connsiteX0" fmla="*/ 0 w 1515035"/>
              <a:gd name="connsiteY0" fmla="*/ 116541 h 172570"/>
              <a:gd name="connsiteX1" fmla="*/ 121023 w 1515035"/>
              <a:gd name="connsiteY1" fmla="*/ 8965 h 172570"/>
              <a:gd name="connsiteX2" fmla="*/ 282388 w 1515035"/>
              <a:gd name="connsiteY2" fmla="*/ 170329 h 172570"/>
              <a:gd name="connsiteX3" fmla="*/ 430305 w 1515035"/>
              <a:gd name="connsiteY3" fmla="*/ 8965 h 172570"/>
              <a:gd name="connsiteX4" fmla="*/ 605117 w 1515035"/>
              <a:gd name="connsiteY4" fmla="*/ 170329 h 172570"/>
              <a:gd name="connsiteX5" fmla="*/ 753035 w 1515035"/>
              <a:gd name="connsiteY5" fmla="*/ 22412 h 172570"/>
              <a:gd name="connsiteX6" fmla="*/ 914400 w 1515035"/>
              <a:gd name="connsiteY6" fmla="*/ 156882 h 172570"/>
              <a:gd name="connsiteX7" fmla="*/ 1021976 w 1515035"/>
              <a:gd name="connsiteY7" fmla="*/ 35859 h 172570"/>
              <a:gd name="connsiteX8" fmla="*/ 1169894 w 1515035"/>
              <a:gd name="connsiteY8" fmla="*/ 143435 h 172570"/>
              <a:gd name="connsiteX9" fmla="*/ 1290917 w 1515035"/>
              <a:gd name="connsiteY9" fmla="*/ 8965 h 172570"/>
              <a:gd name="connsiteX10" fmla="*/ 1479176 w 1515035"/>
              <a:gd name="connsiteY10" fmla="*/ 129988 h 172570"/>
              <a:gd name="connsiteX11" fmla="*/ 1506070 w 1515035"/>
              <a:gd name="connsiteY11" fmla="*/ 116541 h 172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15035" h="172570">
                <a:moveTo>
                  <a:pt x="0" y="116541"/>
                </a:moveTo>
                <a:cubicBezTo>
                  <a:pt x="36979" y="58270"/>
                  <a:pt x="73958" y="0"/>
                  <a:pt x="121023" y="8965"/>
                </a:cubicBezTo>
                <a:cubicBezTo>
                  <a:pt x="168088" y="17930"/>
                  <a:pt x="230841" y="170329"/>
                  <a:pt x="282388" y="170329"/>
                </a:cubicBezTo>
                <a:cubicBezTo>
                  <a:pt x="333935" y="170329"/>
                  <a:pt x="376517" y="8965"/>
                  <a:pt x="430305" y="8965"/>
                </a:cubicBezTo>
                <a:cubicBezTo>
                  <a:pt x="484093" y="8965"/>
                  <a:pt x="551329" y="168088"/>
                  <a:pt x="605117" y="170329"/>
                </a:cubicBezTo>
                <a:cubicBezTo>
                  <a:pt x="658905" y="172570"/>
                  <a:pt x="701488" y="24653"/>
                  <a:pt x="753035" y="22412"/>
                </a:cubicBezTo>
                <a:cubicBezTo>
                  <a:pt x="804582" y="20171"/>
                  <a:pt x="869577" y="154641"/>
                  <a:pt x="914400" y="156882"/>
                </a:cubicBezTo>
                <a:cubicBezTo>
                  <a:pt x="959223" y="159123"/>
                  <a:pt x="979394" y="38100"/>
                  <a:pt x="1021976" y="35859"/>
                </a:cubicBezTo>
                <a:cubicBezTo>
                  <a:pt x="1064558" y="33618"/>
                  <a:pt x="1125071" y="147917"/>
                  <a:pt x="1169894" y="143435"/>
                </a:cubicBezTo>
                <a:cubicBezTo>
                  <a:pt x="1214718" y="138953"/>
                  <a:pt x="1239370" y="11206"/>
                  <a:pt x="1290917" y="8965"/>
                </a:cubicBezTo>
                <a:cubicBezTo>
                  <a:pt x="1342464" y="6724"/>
                  <a:pt x="1443317" y="112059"/>
                  <a:pt x="1479176" y="129988"/>
                </a:cubicBezTo>
                <a:cubicBezTo>
                  <a:pt x="1515035" y="147917"/>
                  <a:pt x="1510552" y="132229"/>
                  <a:pt x="1506070" y="116541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7596336" y="5805264"/>
            <a:ext cx="144016" cy="14401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8" name="直接箭头连接符 27"/>
          <p:cNvCxnSpPr/>
          <p:nvPr/>
        </p:nvCxnSpPr>
        <p:spPr>
          <a:xfrm flipV="1">
            <a:off x="7380312" y="4797152"/>
            <a:ext cx="792088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箭头连接符 28"/>
          <p:cNvCxnSpPr/>
          <p:nvPr/>
        </p:nvCxnSpPr>
        <p:spPr>
          <a:xfrm>
            <a:off x="7524328" y="5157192"/>
            <a:ext cx="72008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箭头连接符 29"/>
          <p:cNvCxnSpPr/>
          <p:nvPr/>
        </p:nvCxnSpPr>
        <p:spPr>
          <a:xfrm>
            <a:off x="7524328" y="5229200"/>
            <a:ext cx="648072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>
            <a:stCxn id="25" idx="6"/>
            <a:endCxn id="27" idx="2"/>
          </p:cNvCxnSpPr>
          <p:nvPr/>
        </p:nvCxnSpPr>
        <p:spPr>
          <a:xfrm>
            <a:off x="6142656" y="5103768"/>
            <a:ext cx="1453680" cy="773504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右箭头 31"/>
          <p:cNvSpPr/>
          <p:nvPr/>
        </p:nvSpPr>
        <p:spPr>
          <a:xfrm rot="1542318">
            <a:off x="3058163" y="4650531"/>
            <a:ext cx="1296144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TextBox 34"/>
          <p:cNvSpPr txBox="1"/>
          <p:nvPr/>
        </p:nvSpPr>
        <p:spPr>
          <a:xfrm>
            <a:off x="7236296" y="5895856"/>
            <a:ext cx="1296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/>
              <a:t>High energy </a:t>
            </a:r>
            <a:r>
              <a:rPr lang="en-US" altLang="zh-CN" sz="1400" dirty="0" err="1" smtClean="0"/>
              <a:t>p/n</a:t>
            </a:r>
            <a:r>
              <a:rPr lang="en-US" altLang="zh-CN" sz="1400" dirty="0" smtClean="0"/>
              <a:t> kicked out</a:t>
            </a:r>
            <a:endParaRPr lang="zh-CN" altLang="en-US" sz="1400" dirty="0"/>
          </a:p>
        </p:txBody>
      </p:sp>
      <p:sp>
        <p:nvSpPr>
          <p:cNvPr id="36" name="TextBox 35"/>
          <p:cNvSpPr txBox="1"/>
          <p:nvPr/>
        </p:nvSpPr>
        <p:spPr>
          <a:xfrm>
            <a:off x="2771800" y="1052736"/>
            <a:ext cx="2592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Two types of events when N(n)=0</a:t>
            </a:r>
            <a:endParaRPr lang="zh-CN" alt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971600" y="1844824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A diffractive event happening here.</a:t>
            </a:r>
            <a:endParaRPr lang="zh-CN" altLang="en-US" dirty="0"/>
          </a:p>
        </p:txBody>
      </p:sp>
      <p:sp>
        <p:nvSpPr>
          <p:cNvPr id="38" name="下箭头 37"/>
          <p:cNvSpPr/>
          <p:nvPr/>
        </p:nvSpPr>
        <p:spPr>
          <a:xfrm>
            <a:off x="1547664" y="2492896"/>
            <a:ext cx="288032" cy="1008112"/>
          </a:xfrm>
          <a:prstGeom prst="downArrow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7092280" y="3231560"/>
            <a:ext cx="14401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err="1" smtClean="0"/>
              <a:t>p/n</a:t>
            </a:r>
            <a:r>
              <a:rPr lang="en-US" altLang="zh-CN" sz="1400" dirty="0" smtClean="0"/>
              <a:t> absorbed by the nucleus remnant</a:t>
            </a:r>
            <a:endParaRPr lang="zh-CN" altLang="en-US" sz="1400" dirty="0"/>
          </a:p>
        </p:txBody>
      </p:sp>
      <p:sp>
        <p:nvSpPr>
          <p:cNvPr id="41" name="TextBox 40"/>
          <p:cNvSpPr txBox="1"/>
          <p:nvPr/>
        </p:nvSpPr>
        <p:spPr>
          <a:xfrm>
            <a:off x="3347864" y="3231560"/>
            <a:ext cx="25202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N(n) means the number of neutrons emitted from the nucleus break up.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43" name="右大括号 42"/>
          <p:cNvSpPr/>
          <p:nvPr/>
        </p:nvSpPr>
        <p:spPr>
          <a:xfrm>
            <a:off x="8316416" y="4725144"/>
            <a:ext cx="144016" cy="86409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TextBox 43"/>
          <p:cNvSpPr txBox="1"/>
          <p:nvPr/>
        </p:nvSpPr>
        <p:spPr>
          <a:xfrm>
            <a:off x="8460432" y="5013176"/>
            <a:ext cx="6848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smtClean="0">
                <a:solidFill>
                  <a:schemeClr val="accent1"/>
                </a:solidFill>
              </a:rPr>
              <a:t>N(n)=0</a:t>
            </a:r>
            <a:endParaRPr lang="zh-CN" altLang="en-US" sz="1400" dirty="0">
              <a:solidFill>
                <a:schemeClr val="accent1"/>
              </a:solidFill>
            </a:endParaRPr>
          </a:p>
        </p:txBody>
      </p:sp>
      <p:cxnSp>
        <p:nvCxnSpPr>
          <p:cNvPr id="45" name="直接箭头连接符 44"/>
          <p:cNvCxnSpPr/>
          <p:nvPr/>
        </p:nvCxnSpPr>
        <p:spPr>
          <a:xfrm flipV="1">
            <a:off x="7343581" y="1916832"/>
            <a:ext cx="792088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箭头连接符 45"/>
          <p:cNvCxnSpPr/>
          <p:nvPr/>
        </p:nvCxnSpPr>
        <p:spPr>
          <a:xfrm>
            <a:off x="7487597" y="2276872"/>
            <a:ext cx="72008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箭头连接符 46"/>
          <p:cNvCxnSpPr/>
          <p:nvPr/>
        </p:nvCxnSpPr>
        <p:spPr>
          <a:xfrm>
            <a:off x="7487597" y="2348880"/>
            <a:ext cx="648072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右大括号 47"/>
          <p:cNvSpPr/>
          <p:nvPr/>
        </p:nvSpPr>
        <p:spPr>
          <a:xfrm>
            <a:off x="8279685" y="1844824"/>
            <a:ext cx="144016" cy="86409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TextBox 48"/>
          <p:cNvSpPr txBox="1"/>
          <p:nvPr/>
        </p:nvSpPr>
        <p:spPr>
          <a:xfrm>
            <a:off x="8423701" y="2132856"/>
            <a:ext cx="6848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smtClean="0">
                <a:solidFill>
                  <a:schemeClr val="accent1"/>
                </a:solidFill>
              </a:rPr>
              <a:t>N(n)=0</a:t>
            </a:r>
            <a:endParaRPr lang="zh-CN" altLang="en-US" sz="14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69100" y="1219200"/>
            <a:ext cx="3863340" cy="2651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2327" y="1192143"/>
            <a:ext cx="3857625" cy="2668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22611-3C27-4AAC-AF12-FE8AE314278A}" type="datetime1">
              <a:rPr lang="zh-CN" altLang="en-US" smtClean="0"/>
              <a:pPr/>
              <a:t>2013/11/7</a:t>
            </a:fld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14</a:t>
            </a:fld>
            <a:endParaRPr lang="zh-CN" altLang="en-US"/>
          </a:p>
        </p:txBody>
      </p:sp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Neutron number and diffractive kinematics</a:t>
            </a:r>
            <a:endParaRPr lang="zh-CN" altLang="en-US" dirty="0"/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87604" y="3933056"/>
            <a:ext cx="3572828" cy="2430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4067944" y="836712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err="1" smtClean="0"/>
              <a:t>N</a:t>
            </a:r>
            <a:r>
              <a:rPr lang="en-US" altLang="zh-CN" b="1" baseline="-25000" dirty="0" err="1" smtClean="0"/>
              <a:t>n</a:t>
            </a:r>
            <a:r>
              <a:rPr lang="en-US" altLang="zh-CN" b="1" dirty="0" smtClean="0"/>
              <a:t>= 0</a:t>
            </a:r>
            <a:endParaRPr lang="zh-CN" alt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971600" y="1661899"/>
            <a:ext cx="31683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/>
              <a:t>Black: all </a:t>
            </a:r>
            <a:r>
              <a:rPr lang="en-US" altLang="zh-CN" sz="1200" dirty="0" smtClean="0"/>
              <a:t>process with </a:t>
            </a:r>
            <a:r>
              <a:rPr lang="en-US" altLang="zh-CN" sz="1200" dirty="0" err="1" smtClean="0"/>
              <a:t>N</a:t>
            </a:r>
            <a:r>
              <a:rPr lang="en-US" altLang="zh-CN" sz="1200" baseline="-25000" dirty="0" err="1" smtClean="0"/>
              <a:t>n</a:t>
            </a:r>
            <a:r>
              <a:rPr lang="en-US" altLang="zh-CN" sz="1200" dirty="0" smtClean="0"/>
              <a:t>=0</a:t>
            </a:r>
            <a:endParaRPr lang="en-US" altLang="zh-CN" sz="1200" dirty="0" smtClean="0"/>
          </a:p>
          <a:p>
            <a:r>
              <a:rPr lang="en-US" altLang="zh-CN" sz="1200" dirty="0" err="1" smtClean="0">
                <a:solidFill>
                  <a:srgbClr val="FF0000"/>
                </a:solidFill>
              </a:rPr>
              <a:t>Red:diffractive</a:t>
            </a:r>
            <a:endParaRPr lang="en-US" altLang="zh-CN" sz="1200" dirty="0" smtClean="0">
              <a:solidFill>
                <a:srgbClr val="FF0000"/>
              </a:solidFill>
            </a:endParaRPr>
          </a:p>
          <a:p>
            <a:r>
              <a:rPr lang="en-US" altLang="zh-CN" sz="1200" dirty="0" err="1" smtClean="0">
                <a:solidFill>
                  <a:srgbClr val="0000FF"/>
                </a:solidFill>
              </a:rPr>
              <a:t>Blue:diffractive</a:t>
            </a:r>
            <a:r>
              <a:rPr lang="en-US" altLang="zh-CN" sz="1200" dirty="0" smtClean="0">
                <a:solidFill>
                  <a:srgbClr val="0000FF"/>
                </a:solidFill>
              </a:rPr>
              <a:t> with a </a:t>
            </a:r>
            <a:r>
              <a:rPr lang="en-US" altLang="zh-CN" sz="1200" dirty="0" err="1" smtClean="0">
                <a:solidFill>
                  <a:srgbClr val="0000FF"/>
                </a:solidFill>
              </a:rPr>
              <a:t>p/n</a:t>
            </a:r>
            <a:r>
              <a:rPr lang="en-US" altLang="zh-CN" sz="1200" dirty="0" smtClean="0">
                <a:solidFill>
                  <a:srgbClr val="0000FF"/>
                </a:solidFill>
              </a:rPr>
              <a:t> </a:t>
            </a:r>
            <a:r>
              <a:rPr lang="en-US" altLang="zh-CN" sz="1200" dirty="0" smtClean="0">
                <a:solidFill>
                  <a:srgbClr val="0000FF"/>
                </a:solidFill>
              </a:rPr>
              <a:t>E&gt;50</a:t>
            </a:r>
            <a:endParaRPr lang="en-US" altLang="zh-CN" sz="1200" dirty="0" smtClean="0">
              <a:solidFill>
                <a:srgbClr val="0000FF"/>
              </a:solidFill>
            </a:endParaRPr>
          </a:p>
          <a:p>
            <a:r>
              <a:rPr lang="en-US" altLang="zh-CN" sz="1200" dirty="0" err="1" smtClean="0">
                <a:solidFill>
                  <a:srgbClr val="00FF00"/>
                </a:solidFill>
              </a:rPr>
              <a:t>Green:diffractive</a:t>
            </a:r>
            <a:r>
              <a:rPr lang="en-US" altLang="zh-CN" sz="1200" dirty="0" smtClean="0">
                <a:solidFill>
                  <a:srgbClr val="00FF00"/>
                </a:solidFill>
              </a:rPr>
              <a:t> no </a:t>
            </a:r>
            <a:r>
              <a:rPr lang="en-US" altLang="zh-CN" sz="1200" dirty="0" err="1" smtClean="0">
                <a:solidFill>
                  <a:srgbClr val="00FF00"/>
                </a:solidFill>
              </a:rPr>
              <a:t>p/n</a:t>
            </a:r>
            <a:r>
              <a:rPr lang="en-US" altLang="zh-CN" sz="1200" dirty="0" smtClean="0">
                <a:solidFill>
                  <a:srgbClr val="00FF00"/>
                </a:solidFill>
              </a:rPr>
              <a:t> </a:t>
            </a:r>
            <a:r>
              <a:rPr lang="en-US" altLang="zh-CN" sz="1200" dirty="0" smtClean="0">
                <a:solidFill>
                  <a:srgbClr val="00FF00"/>
                </a:solidFill>
              </a:rPr>
              <a:t>E&gt;50</a:t>
            </a:r>
            <a:endParaRPr lang="zh-CN" altLang="en-US" sz="1200" dirty="0">
              <a:solidFill>
                <a:srgbClr val="00FF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04048" y="1556792"/>
            <a:ext cx="31683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/>
              <a:t>Black: all </a:t>
            </a:r>
            <a:r>
              <a:rPr lang="en-US" altLang="zh-CN" sz="1200" dirty="0" smtClean="0"/>
              <a:t>process with </a:t>
            </a:r>
            <a:r>
              <a:rPr lang="en-US" altLang="zh-CN" sz="1200" dirty="0" err="1" smtClean="0"/>
              <a:t>N</a:t>
            </a:r>
            <a:r>
              <a:rPr lang="en-US" altLang="zh-CN" sz="1200" baseline="-25000" dirty="0" err="1" smtClean="0"/>
              <a:t>n</a:t>
            </a:r>
            <a:r>
              <a:rPr lang="en-US" altLang="zh-CN" sz="1200" dirty="0" smtClean="0"/>
              <a:t>=0</a:t>
            </a:r>
            <a:endParaRPr lang="en-US" altLang="zh-CN" sz="1200" dirty="0" smtClean="0"/>
          </a:p>
          <a:p>
            <a:r>
              <a:rPr lang="en-US" altLang="zh-CN" sz="1200" dirty="0" err="1" smtClean="0">
                <a:solidFill>
                  <a:srgbClr val="FF0000"/>
                </a:solidFill>
              </a:rPr>
              <a:t>Red:diffractive</a:t>
            </a:r>
            <a:endParaRPr lang="en-US" altLang="zh-CN" sz="1200" dirty="0" smtClean="0">
              <a:solidFill>
                <a:srgbClr val="FF0000"/>
              </a:solidFill>
            </a:endParaRPr>
          </a:p>
          <a:p>
            <a:r>
              <a:rPr lang="en-US" altLang="zh-CN" sz="1200" dirty="0" err="1" smtClean="0">
                <a:solidFill>
                  <a:srgbClr val="0000FF"/>
                </a:solidFill>
              </a:rPr>
              <a:t>Blue:diffractive</a:t>
            </a:r>
            <a:r>
              <a:rPr lang="en-US" altLang="zh-CN" sz="1200" dirty="0" smtClean="0">
                <a:solidFill>
                  <a:srgbClr val="0000FF"/>
                </a:solidFill>
              </a:rPr>
              <a:t> with a </a:t>
            </a:r>
            <a:r>
              <a:rPr lang="en-US" altLang="zh-CN" sz="1200" dirty="0" err="1" smtClean="0">
                <a:solidFill>
                  <a:srgbClr val="0000FF"/>
                </a:solidFill>
              </a:rPr>
              <a:t>p/n</a:t>
            </a:r>
            <a:r>
              <a:rPr lang="en-US" altLang="zh-CN" sz="1200" dirty="0" smtClean="0">
                <a:solidFill>
                  <a:srgbClr val="0000FF"/>
                </a:solidFill>
              </a:rPr>
              <a:t> </a:t>
            </a:r>
            <a:r>
              <a:rPr lang="en-US" altLang="zh-CN" sz="1200" dirty="0" smtClean="0">
                <a:solidFill>
                  <a:srgbClr val="0000FF"/>
                </a:solidFill>
              </a:rPr>
              <a:t>E&gt;50</a:t>
            </a:r>
            <a:endParaRPr lang="en-US" altLang="zh-CN" sz="1200" dirty="0" smtClean="0">
              <a:solidFill>
                <a:srgbClr val="0000FF"/>
              </a:solidFill>
            </a:endParaRPr>
          </a:p>
          <a:p>
            <a:r>
              <a:rPr lang="en-US" altLang="zh-CN" sz="1200" dirty="0" err="1" smtClean="0">
                <a:solidFill>
                  <a:srgbClr val="00FF00"/>
                </a:solidFill>
              </a:rPr>
              <a:t>Green:diffractive</a:t>
            </a:r>
            <a:r>
              <a:rPr lang="en-US" altLang="zh-CN" sz="1200" dirty="0" smtClean="0">
                <a:solidFill>
                  <a:srgbClr val="00FF00"/>
                </a:solidFill>
              </a:rPr>
              <a:t> no </a:t>
            </a:r>
            <a:r>
              <a:rPr lang="en-US" altLang="zh-CN" sz="1200" dirty="0" err="1" smtClean="0">
                <a:solidFill>
                  <a:srgbClr val="00FF00"/>
                </a:solidFill>
              </a:rPr>
              <a:t>p/n</a:t>
            </a:r>
            <a:r>
              <a:rPr lang="en-US" altLang="zh-CN" sz="1200" dirty="0" smtClean="0">
                <a:solidFill>
                  <a:srgbClr val="00FF00"/>
                </a:solidFill>
              </a:rPr>
              <a:t> </a:t>
            </a:r>
            <a:r>
              <a:rPr lang="en-US" altLang="zh-CN" sz="1200" dirty="0" smtClean="0">
                <a:solidFill>
                  <a:srgbClr val="00FF00"/>
                </a:solidFill>
              </a:rPr>
              <a:t>E&gt;50</a:t>
            </a:r>
            <a:endParaRPr lang="zh-CN" altLang="en-US" sz="1200" dirty="0">
              <a:solidFill>
                <a:srgbClr val="00FF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220072" y="4182179"/>
            <a:ext cx="15841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/>
              <a:t>Total</a:t>
            </a:r>
          </a:p>
          <a:p>
            <a:r>
              <a:rPr lang="en-US" altLang="zh-CN" sz="1600" dirty="0" smtClean="0">
                <a:solidFill>
                  <a:srgbClr val="0000FF"/>
                </a:solidFill>
              </a:rPr>
              <a:t>With n </a:t>
            </a:r>
            <a:r>
              <a:rPr lang="en-US" altLang="zh-CN" sz="1600" dirty="0" smtClean="0">
                <a:solidFill>
                  <a:srgbClr val="0000FF"/>
                </a:solidFill>
              </a:rPr>
              <a:t>E&gt;50</a:t>
            </a:r>
            <a:endParaRPr lang="en-US" altLang="zh-CN" sz="1600" dirty="0" smtClean="0">
              <a:solidFill>
                <a:srgbClr val="0000FF"/>
              </a:solidFill>
            </a:endParaRPr>
          </a:p>
          <a:p>
            <a:r>
              <a:rPr lang="en-US" altLang="zh-CN" sz="1600" dirty="0" smtClean="0">
                <a:solidFill>
                  <a:srgbClr val="FF0000"/>
                </a:solidFill>
              </a:rPr>
              <a:t>With p </a:t>
            </a:r>
            <a:r>
              <a:rPr lang="en-US" altLang="zh-CN" sz="1600" dirty="0" smtClean="0">
                <a:solidFill>
                  <a:srgbClr val="FF0000"/>
                </a:solidFill>
              </a:rPr>
              <a:t>E&gt;50</a:t>
            </a:r>
            <a:endParaRPr lang="zh-CN" altLang="en-US" sz="1600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051720" y="4869160"/>
            <a:ext cx="25922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Half the events with a flying </a:t>
            </a:r>
            <a:r>
              <a:rPr lang="en-US" altLang="zh-CN" dirty="0" err="1" smtClean="0"/>
              <a:t>p/n</a:t>
            </a:r>
            <a:r>
              <a:rPr lang="en-US" altLang="zh-CN" dirty="0" smtClean="0"/>
              <a:t> when 0 neutron produced from break up.</a:t>
            </a:r>
            <a:endParaRPr lang="zh-CN" alt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5220072" y="5013176"/>
            <a:ext cx="18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/>
              <a:t>More neutrons than protons flying out</a:t>
            </a:r>
            <a:endParaRPr lang="zh-CN" altLang="en-US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6012160" y="836712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Heavy fragments</a:t>
            </a:r>
            <a:endParaRPr lang="zh-CN" alt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2339752" y="2607295"/>
            <a:ext cx="18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/>
              <a:t>High energy nucleon kicked off</a:t>
            </a:r>
            <a:endParaRPr lang="zh-CN" altLang="en-US" sz="1200" dirty="0"/>
          </a:p>
        </p:txBody>
      </p:sp>
      <p:sp>
        <p:nvSpPr>
          <p:cNvPr id="19" name="TextBox 18"/>
          <p:cNvSpPr txBox="1"/>
          <p:nvPr/>
        </p:nvSpPr>
        <p:spPr>
          <a:xfrm>
            <a:off x="7596336" y="1772816"/>
            <a:ext cx="15476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/>
              <a:t>All nucleons absorbed in the heavy fragments</a:t>
            </a:r>
            <a:endParaRPr lang="zh-CN" alt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22611-3C27-4AAC-AF12-FE8AE314278A}" type="datetime1">
              <a:rPr lang="zh-CN" altLang="en-US" smtClean="0"/>
              <a:pPr/>
              <a:t>2013/11/7</a:t>
            </a:fld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15</a:t>
            </a:fld>
            <a:endParaRPr lang="zh-CN" altLang="en-US"/>
          </a:p>
        </p:txBody>
      </p:sp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Can we distinguish these two pictures?</a:t>
            </a:r>
            <a:endParaRPr lang="zh-CN" altLang="en-US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3573016"/>
            <a:ext cx="4216241" cy="289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7415808" y="4221088"/>
            <a:ext cx="17647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/>
              <a:t>n </a:t>
            </a:r>
            <a:r>
              <a:rPr lang="en-US" altLang="zh-CN" sz="1200" dirty="0" smtClean="0"/>
              <a:t>from break up</a:t>
            </a:r>
          </a:p>
          <a:p>
            <a:r>
              <a:rPr lang="en-US" altLang="zh-CN" sz="1200" dirty="0" smtClean="0">
                <a:solidFill>
                  <a:srgbClr val="FF0000"/>
                </a:solidFill>
              </a:rPr>
              <a:t>n </a:t>
            </a:r>
            <a:r>
              <a:rPr lang="en-US" altLang="zh-CN" sz="1200" dirty="0" smtClean="0">
                <a:solidFill>
                  <a:srgbClr val="FF0000"/>
                </a:solidFill>
              </a:rPr>
              <a:t>from </a:t>
            </a:r>
            <a:r>
              <a:rPr lang="en-US" altLang="zh-CN" sz="1200" dirty="0" smtClean="0">
                <a:solidFill>
                  <a:srgbClr val="FF0000"/>
                </a:solidFill>
              </a:rPr>
              <a:t>all </a:t>
            </a:r>
            <a:r>
              <a:rPr lang="en-US" altLang="zh-CN" sz="1200" dirty="0" err="1" smtClean="0">
                <a:solidFill>
                  <a:srgbClr val="FF0000"/>
                </a:solidFill>
              </a:rPr>
              <a:t>N</a:t>
            </a:r>
            <a:r>
              <a:rPr lang="en-US" altLang="zh-CN" sz="1200" baseline="-25000" dirty="0" err="1" smtClean="0">
                <a:solidFill>
                  <a:srgbClr val="FF0000"/>
                </a:solidFill>
              </a:rPr>
              <a:t>n</a:t>
            </a:r>
            <a:r>
              <a:rPr lang="en-US" altLang="zh-CN" sz="1200" dirty="0" smtClean="0">
                <a:solidFill>
                  <a:srgbClr val="FF0000"/>
                </a:solidFill>
              </a:rPr>
              <a:t>=0</a:t>
            </a:r>
            <a:endParaRPr lang="en-US" altLang="zh-CN" sz="1200" dirty="0" smtClean="0">
              <a:solidFill>
                <a:srgbClr val="FF0000"/>
              </a:solidFill>
            </a:endParaRPr>
          </a:p>
          <a:p>
            <a:r>
              <a:rPr lang="en-US" altLang="zh-CN" sz="1200" dirty="0" smtClean="0">
                <a:solidFill>
                  <a:srgbClr val="0000FF"/>
                </a:solidFill>
              </a:rPr>
              <a:t>n </a:t>
            </a:r>
            <a:r>
              <a:rPr lang="en-US" altLang="zh-CN" sz="1200" dirty="0" smtClean="0">
                <a:solidFill>
                  <a:srgbClr val="0000FF"/>
                </a:solidFill>
              </a:rPr>
              <a:t>from </a:t>
            </a:r>
            <a:r>
              <a:rPr lang="en-US" altLang="zh-CN" sz="1200" dirty="0" err="1" smtClean="0">
                <a:solidFill>
                  <a:srgbClr val="0000FF"/>
                </a:solidFill>
              </a:rPr>
              <a:t>diffracitve</a:t>
            </a:r>
            <a:r>
              <a:rPr lang="en-US" altLang="zh-CN" sz="1200" dirty="0" smtClean="0">
                <a:solidFill>
                  <a:srgbClr val="0000FF"/>
                </a:solidFill>
              </a:rPr>
              <a:t> </a:t>
            </a:r>
            <a:r>
              <a:rPr lang="en-US" altLang="zh-CN" sz="1200" dirty="0" err="1" smtClean="0">
                <a:solidFill>
                  <a:srgbClr val="0000FF"/>
                </a:solidFill>
              </a:rPr>
              <a:t>N</a:t>
            </a:r>
            <a:r>
              <a:rPr lang="en-US" altLang="zh-CN" sz="1200" baseline="-25000" dirty="0" err="1" smtClean="0">
                <a:solidFill>
                  <a:srgbClr val="0000FF"/>
                </a:solidFill>
              </a:rPr>
              <a:t>n</a:t>
            </a:r>
            <a:r>
              <a:rPr lang="en-US" altLang="zh-CN" sz="1200" dirty="0" smtClean="0">
                <a:solidFill>
                  <a:srgbClr val="0000FF"/>
                </a:solidFill>
              </a:rPr>
              <a:t>=0</a:t>
            </a:r>
            <a:endParaRPr lang="en-US" altLang="zh-CN" sz="1200" dirty="0" smtClean="0">
              <a:solidFill>
                <a:srgbClr val="0000FF"/>
              </a:solidFill>
            </a:endParaRPr>
          </a:p>
          <a:p>
            <a:r>
              <a:rPr lang="en-US" altLang="zh-CN" sz="1200" dirty="0" smtClean="0">
                <a:solidFill>
                  <a:srgbClr val="00B050"/>
                </a:solidFill>
              </a:rPr>
              <a:t>n </a:t>
            </a:r>
            <a:r>
              <a:rPr lang="en-US" altLang="zh-CN" sz="1200" dirty="0" smtClean="0">
                <a:solidFill>
                  <a:srgbClr val="00B050"/>
                </a:solidFill>
              </a:rPr>
              <a:t>remnant from </a:t>
            </a:r>
            <a:r>
              <a:rPr lang="en-US" altLang="zh-CN" sz="1200" dirty="0" smtClean="0">
                <a:solidFill>
                  <a:srgbClr val="00B050"/>
                </a:solidFill>
              </a:rPr>
              <a:t>diff </a:t>
            </a:r>
            <a:r>
              <a:rPr lang="en-US" altLang="zh-CN" sz="1200" dirty="0" err="1" smtClean="0">
                <a:solidFill>
                  <a:srgbClr val="00B050"/>
                </a:solidFill>
              </a:rPr>
              <a:t>N</a:t>
            </a:r>
            <a:r>
              <a:rPr lang="en-US" altLang="zh-CN" sz="1200" baseline="-25000" dirty="0" err="1" smtClean="0">
                <a:solidFill>
                  <a:srgbClr val="00B050"/>
                </a:solidFill>
              </a:rPr>
              <a:t>n</a:t>
            </a:r>
            <a:r>
              <a:rPr lang="en-US" altLang="zh-CN" sz="1200" dirty="0" smtClean="0">
                <a:solidFill>
                  <a:srgbClr val="00B050"/>
                </a:solidFill>
              </a:rPr>
              <a:t>=0</a:t>
            </a:r>
            <a:endParaRPr lang="en-US" altLang="zh-CN" sz="1200" dirty="0" smtClean="0">
              <a:solidFill>
                <a:srgbClr val="00B05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51520" y="1340768"/>
            <a:ext cx="35283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Contamination from those diffractive events without a tag in ZDC. 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275856" y="3212976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ZDC: theta&lt;10</a:t>
            </a:r>
            <a:r>
              <a:rPr lang="en-US" altLang="zh-CN" baseline="30000" dirty="0" smtClean="0"/>
              <a:t>-3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rad</a:t>
            </a:r>
            <a:endParaRPr lang="zh-CN" altLang="en-US" dirty="0"/>
          </a:p>
        </p:txBody>
      </p:sp>
      <p:pic>
        <p:nvPicPr>
          <p:cNvPr id="17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1154394"/>
            <a:ext cx="2462022" cy="20585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7" name="直接箭头连接符 26"/>
          <p:cNvCxnSpPr/>
          <p:nvPr/>
        </p:nvCxnSpPr>
        <p:spPr>
          <a:xfrm flipH="1">
            <a:off x="5940152" y="3284984"/>
            <a:ext cx="576064" cy="208823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箭头连接符 28"/>
          <p:cNvCxnSpPr>
            <a:stCxn id="17" idx="3"/>
          </p:cNvCxnSpPr>
          <p:nvPr/>
        </p:nvCxnSpPr>
        <p:spPr>
          <a:xfrm flipH="1">
            <a:off x="6948264" y="2183685"/>
            <a:ext cx="229774" cy="336319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 flipV="1">
            <a:off x="5508104" y="3861048"/>
            <a:ext cx="0" cy="2304256"/>
          </a:xfrm>
          <a:prstGeom prst="line">
            <a:avLst/>
          </a:prstGeom>
          <a:ln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5148064" y="3501008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ZDC</a:t>
            </a:r>
            <a:endParaRPr lang="zh-CN" alt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179512" y="2492896"/>
            <a:ext cx="30243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N of coherent-like (no neutron) Diff:668</a:t>
            </a:r>
          </a:p>
          <a:p>
            <a:r>
              <a:rPr lang="en-US" altLang="zh-CN" dirty="0" smtClean="0"/>
              <a:t>N of </a:t>
            </a:r>
            <a:r>
              <a:rPr lang="en-US" altLang="zh-CN" dirty="0" err="1" smtClean="0"/>
              <a:t>mistagged</a:t>
            </a:r>
            <a:r>
              <a:rPr lang="en-US" altLang="zh-CN" dirty="0" smtClean="0"/>
              <a:t> Diff (“target” neutron not in ZDC):747</a:t>
            </a:r>
            <a:endParaRPr lang="zh-CN" altLang="en-US" dirty="0"/>
          </a:p>
        </p:txBody>
      </p:sp>
      <p:pic>
        <p:nvPicPr>
          <p:cNvPr id="4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504" y="4003699"/>
            <a:ext cx="3252788" cy="2233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" name="TextBox 42"/>
          <p:cNvSpPr txBox="1"/>
          <p:nvPr/>
        </p:nvSpPr>
        <p:spPr>
          <a:xfrm>
            <a:off x="611560" y="4291731"/>
            <a:ext cx="504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altLang="zh-CN" sz="1400" dirty="0" smtClean="0"/>
              <a:t>ρ</a:t>
            </a:r>
            <a:endParaRPr lang="zh-CN" altLang="en-US" sz="1400" dirty="0"/>
          </a:p>
        </p:txBody>
      </p:sp>
      <p:sp>
        <p:nvSpPr>
          <p:cNvPr id="44" name="TextBox 43"/>
          <p:cNvSpPr txBox="1"/>
          <p:nvPr/>
        </p:nvSpPr>
        <p:spPr>
          <a:xfrm>
            <a:off x="1475656" y="4416002"/>
            <a:ext cx="504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/>
              <a:t>ω</a:t>
            </a:r>
            <a:endParaRPr lang="zh-CN" altLang="en-US" sz="1400" dirty="0"/>
          </a:p>
        </p:txBody>
      </p:sp>
      <p:sp>
        <p:nvSpPr>
          <p:cNvPr id="45" name="TextBox 44"/>
          <p:cNvSpPr txBox="1"/>
          <p:nvPr/>
        </p:nvSpPr>
        <p:spPr>
          <a:xfrm>
            <a:off x="1979712" y="4444131"/>
            <a:ext cx="504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/>
              <a:t>φ</a:t>
            </a:r>
            <a:endParaRPr lang="zh-CN" alt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22611-3C27-4AAC-AF12-FE8AE314278A}" type="datetime1">
              <a:rPr lang="zh-CN" altLang="en-US" smtClean="0"/>
              <a:pPr/>
              <a:t>2013/11/7</a:t>
            </a:fld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16</a:t>
            </a:fld>
            <a:endParaRPr lang="zh-CN" altLang="en-US"/>
          </a:p>
        </p:txBody>
      </p:sp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Summary</a:t>
            </a:r>
            <a:endParaRPr lang="zh-CN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043608" y="1340768"/>
            <a:ext cx="662473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altLang="zh-CN" dirty="0" smtClean="0"/>
              <a:t>We have proved that forward neutron production can be used as a good geometry tag in </a:t>
            </a:r>
            <a:r>
              <a:rPr lang="en-US" altLang="zh-CN" dirty="0" err="1" smtClean="0"/>
              <a:t>eA</a:t>
            </a:r>
            <a:r>
              <a:rPr lang="en-US" altLang="zh-CN" dirty="0" smtClean="0"/>
              <a:t> collisions.</a:t>
            </a:r>
          </a:p>
          <a:p>
            <a:pPr marL="342900" indent="-342900">
              <a:buAutoNum type="arabicPeriod"/>
            </a:pPr>
            <a:r>
              <a:rPr lang="en-US" altLang="zh-CN" dirty="0" smtClean="0"/>
              <a:t>Within DPMJET framework, we have made a systematic study for the geometry information</a:t>
            </a:r>
          </a:p>
          <a:p>
            <a:pPr marL="342900" indent="-342900">
              <a:buAutoNum type="arabicPeriod"/>
            </a:pPr>
            <a:r>
              <a:rPr lang="en-US" altLang="zh-CN" dirty="0" smtClean="0"/>
              <a:t>Applying geometry information to constrain </a:t>
            </a:r>
            <a:r>
              <a:rPr lang="en-US" altLang="zh-CN" dirty="0" err="1" smtClean="0"/>
              <a:t>dihadron</a:t>
            </a:r>
            <a:r>
              <a:rPr lang="en-US" altLang="zh-CN" dirty="0" smtClean="0"/>
              <a:t> correlation medium effect and the diffractive kinematics has been.</a:t>
            </a:r>
            <a:endParaRPr lang="en-US" altLang="zh-CN" dirty="0" smtClean="0"/>
          </a:p>
          <a:p>
            <a:pPr marL="342900" indent="-342900">
              <a:buAutoNum type="arabicPeriod"/>
            </a:pPr>
            <a:endParaRPr lang="en-US" altLang="zh-CN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1115616" y="4005064"/>
            <a:ext cx="619268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Outlook:</a:t>
            </a:r>
          </a:p>
          <a:p>
            <a:r>
              <a:rPr lang="en-US" altLang="zh-CN" dirty="0" smtClean="0"/>
              <a:t>Finish the studies to estimate possible contaminations in coherent diffractive process.</a:t>
            </a:r>
          </a:p>
          <a:p>
            <a:r>
              <a:rPr lang="en-US" altLang="zh-CN" dirty="0" smtClean="0"/>
              <a:t>Estimate J/</a:t>
            </a:r>
            <a:r>
              <a:rPr lang="el-GR" altLang="zh-CN" dirty="0" smtClean="0"/>
              <a:t>ψ</a:t>
            </a:r>
            <a:r>
              <a:rPr lang="en-US" altLang="zh-CN" dirty="0" smtClean="0"/>
              <a:t> background from the cross section ratio from </a:t>
            </a:r>
            <a:r>
              <a:rPr lang="en-US" altLang="zh-CN" dirty="0" err="1" smtClean="0"/>
              <a:t>sartre</a:t>
            </a:r>
            <a:r>
              <a:rPr lang="en-US" altLang="zh-CN" dirty="0" smtClean="0"/>
              <a:t> and grab that ratio directly.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22611-3C27-4AAC-AF12-FE8AE314278A}" type="datetime1">
              <a:rPr lang="zh-CN" altLang="en-US" smtClean="0"/>
              <a:pPr/>
              <a:t>2013/11/7</a:t>
            </a:fld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17</a:t>
            </a:fld>
            <a:endParaRPr lang="zh-CN" altLang="en-US"/>
          </a:p>
        </p:txBody>
      </p:sp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Formation zone in DPMJET</a:t>
            </a:r>
            <a:endParaRPr lang="zh-CN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043608" y="1124744"/>
            <a:ext cx="68407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A </a:t>
            </a:r>
            <a:r>
              <a:rPr lang="en-US" altLang="zh-CN" dirty="0" smtClean="0">
                <a:solidFill>
                  <a:srgbClr val="FF0000"/>
                </a:solidFill>
              </a:rPr>
              <a:t>formation time </a:t>
            </a:r>
            <a:r>
              <a:rPr lang="en-US" altLang="zh-CN" dirty="0" smtClean="0"/>
              <a:t>is sampled from an </a:t>
            </a:r>
            <a:r>
              <a:rPr lang="en-US" altLang="zh-CN" dirty="0" smtClean="0">
                <a:solidFill>
                  <a:srgbClr val="FF0066"/>
                </a:solidFill>
              </a:rPr>
              <a:t>exponential distribution</a:t>
            </a:r>
            <a:r>
              <a:rPr lang="en-US" altLang="zh-CN" dirty="0" smtClean="0"/>
              <a:t> </a:t>
            </a:r>
            <a:r>
              <a:rPr lang="en-US" altLang="zh-CN" dirty="0" smtClean="0"/>
              <a:t>for all the </a:t>
            </a:r>
            <a:r>
              <a:rPr lang="en-US" altLang="zh-CN" dirty="0" smtClean="0"/>
              <a:t>generated particles. They are </a:t>
            </a:r>
            <a:r>
              <a:rPr lang="en-US" altLang="zh-CN" dirty="0" smtClean="0"/>
              <a:t>followed along straight trajectories and may </a:t>
            </a:r>
            <a:r>
              <a:rPr lang="en-US" altLang="zh-CN" dirty="0" smtClean="0"/>
              <a:t>induce </a:t>
            </a:r>
            <a:r>
              <a:rPr lang="en-US" altLang="zh-CN" dirty="0" err="1" smtClean="0"/>
              <a:t>intranuclear</a:t>
            </a:r>
            <a:r>
              <a:rPr lang="en-US" altLang="zh-CN" dirty="0" smtClean="0"/>
              <a:t> </a:t>
            </a:r>
            <a:r>
              <a:rPr lang="en-US" altLang="zh-CN" dirty="0" smtClean="0"/>
              <a:t>cascade processes if they materialize </a:t>
            </a:r>
            <a:r>
              <a:rPr lang="en-US" altLang="zh-CN" dirty="0" smtClean="0">
                <a:solidFill>
                  <a:srgbClr val="FF0066"/>
                </a:solidFill>
              </a:rPr>
              <a:t>inside</a:t>
            </a:r>
            <a:r>
              <a:rPr lang="en-US" altLang="zh-CN" dirty="0" smtClean="0"/>
              <a:t> either </a:t>
            </a:r>
            <a:r>
              <a:rPr lang="en-US" altLang="zh-CN" dirty="0" smtClean="0"/>
              <a:t>the target or the projectile </a:t>
            </a:r>
            <a:r>
              <a:rPr lang="en-US" altLang="zh-CN" dirty="0" smtClean="0"/>
              <a:t>nuclei. Otherwise they leave </a:t>
            </a:r>
            <a:r>
              <a:rPr lang="en-US" altLang="zh-CN" dirty="0" smtClean="0"/>
              <a:t>the nucleus </a:t>
            </a:r>
            <a:r>
              <a:rPr lang="en-US" altLang="zh-CN" dirty="0" smtClean="0">
                <a:solidFill>
                  <a:srgbClr val="FF0066"/>
                </a:solidFill>
              </a:rPr>
              <a:t>without interaction</a:t>
            </a:r>
            <a:r>
              <a:rPr lang="en-US" altLang="zh-CN" dirty="0" smtClean="0"/>
              <a:t>.</a:t>
            </a:r>
            <a:endParaRPr lang="zh-CN" alt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068960"/>
            <a:ext cx="3971925" cy="178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5013176"/>
            <a:ext cx="14668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2304628"/>
            <a:ext cx="3752850" cy="407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12776"/>
            <a:ext cx="3672408" cy="2170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22611-3C27-4AAC-AF12-FE8AE314278A}" type="datetime1">
              <a:rPr lang="zh-CN" altLang="en-US" smtClean="0"/>
              <a:pPr/>
              <a:t>2013/11/7</a:t>
            </a:fld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2</a:t>
            </a:fld>
            <a:endParaRPr lang="zh-CN" altLang="en-US"/>
          </a:p>
        </p:txBody>
      </p:sp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Motivation</a:t>
            </a:r>
            <a:endParaRPr lang="zh-CN" altLang="en-US" dirty="0"/>
          </a:p>
        </p:txBody>
      </p:sp>
      <p:sp>
        <p:nvSpPr>
          <p:cNvPr id="11" name="右大括号 10"/>
          <p:cNvSpPr/>
          <p:nvPr/>
        </p:nvSpPr>
        <p:spPr>
          <a:xfrm rot="4267573">
            <a:off x="2717374" y="3447879"/>
            <a:ext cx="360040" cy="151216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cxnSp>
        <p:nvCxnSpPr>
          <p:cNvPr id="12" name="直接箭头连接符 11"/>
          <p:cNvCxnSpPr/>
          <p:nvPr/>
        </p:nvCxnSpPr>
        <p:spPr>
          <a:xfrm>
            <a:off x="2771800" y="3356992"/>
            <a:ext cx="576064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12"/>
          <p:cNvCxnSpPr/>
          <p:nvPr/>
        </p:nvCxnSpPr>
        <p:spPr>
          <a:xfrm>
            <a:off x="2627784" y="3501008"/>
            <a:ext cx="288032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箭头连接符 13"/>
          <p:cNvCxnSpPr/>
          <p:nvPr/>
        </p:nvCxnSpPr>
        <p:spPr>
          <a:xfrm flipH="1">
            <a:off x="2339752" y="3573016"/>
            <a:ext cx="72008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059832" y="436510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 smtClean="0"/>
              <a:t>N</a:t>
            </a:r>
            <a:r>
              <a:rPr lang="en-US" altLang="zh-CN" baseline="-25000" dirty="0" err="1" smtClean="0"/>
              <a:t>n</a:t>
            </a:r>
            <a:endParaRPr lang="zh-CN" altLang="en-US" baseline="-25000" dirty="0"/>
          </a:p>
        </p:txBody>
      </p:sp>
      <p:sp>
        <p:nvSpPr>
          <p:cNvPr id="18" name="TextBox 17"/>
          <p:cNvSpPr txBox="1"/>
          <p:nvPr/>
        </p:nvSpPr>
        <p:spPr>
          <a:xfrm>
            <a:off x="4499992" y="2200796"/>
            <a:ext cx="396044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Logic chain:</a:t>
            </a:r>
            <a:endParaRPr lang="en-US" altLang="zh-CN" dirty="0" smtClean="0"/>
          </a:p>
          <a:p>
            <a:pPr marL="342900" indent="-342900">
              <a:buAutoNum type="arabicPeriod"/>
            </a:pPr>
            <a:r>
              <a:rPr lang="en-US" altLang="zh-CN" dirty="0" smtClean="0"/>
              <a:t>FS </a:t>
            </a:r>
            <a:r>
              <a:rPr lang="en-US" altLang="zh-CN" dirty="0" err="1" smtClean="0"/>
              <a:t>parton</a:t>
            </a:r>
            <a:r>
              <a:rPr lang="en-US" altLang="zh-CN" dirty="0" smtClean="0"/>
              <a:t>/</a:t>
            </a:r>
            <a:r>
              <a:rPr lang="en-US" altLang="zh-CN" dirty="0" err="1" smtClean="0"/>
              <a:t>hadron</a:t>
            </a:r>
            <a:r>
              <a:rPr lang="en-US" altLang="zh-CN" dirty="0" smtClean="0"/>
              <a:t> interact with nucleus environment -&gt; longer distance transported, more chance for interaction -&gt; higher possibility for the nuclear fragment to break up.</a:t>
            </a:r>
          </a:p>
          <a:p>
            <a:pPr marL="342900" indent="-342900">
              <a:buAutoNum type="arabicPeriod"/>
            </a:pPr>
            <a:r>
              <a:rPr lang="en-US" altLang="zh-CN" dirty="0" smtClean="0"/>
              <a:t>Is </a:t>
            </a:r>
            <a:r>
              <a:rPr lang="en-US" altLang="zh-CN" dirty="0" smtClean="0"/>
              <a:t>there a correlation between </a:t>
            </a:r>
            <a:r>
              <a:rPr lang="en-US" altLang="zh-CN" dirty="0" err="1" smtClean="0">
                <a:solidFill>
                  <a:srgbClr val="FF0000"/>
                </a:solidFill>
              </a:rPr>
              <a:t>trasversing</a:t>
            </a:r>
            <a:r>
              <a:rPr lang="en-US" altLang="zh-CN" dirty="0" smtClean="0">
                <a:solidFill>
                  <a:srgbClr val="FF0000"/>
                </a:solidFill>
              </a:rPr>
              <a:t> </a:t>
            </a:r>
            <a:r>
              <a:rPr lang="en-US" altLang="zh-CN" dirty="0" smtClean="0">
                <a:solidFill>
                  <a:srgbClr val="FF0000"/>
                </a:solidFill>
              </a:rPr>
              <a:t>distance</a:t>
            </a:r>
            <a:r>
              <a:rPr lang="en-US" altLang="zh-CN" dirty="0" smtClean="0"/>
              <a:t> </a:t>
            </a:r>
            <a:r>
              <a:rPr lang="en-US" altLang="zh-CN" dirty="0" smtClean="0">
                <a:solidFill>
                  <a:srgbClr val="00B0F0"/>
                </a:solidFill>
              </a:rPr>
              <a:t>d </a:t>
            </a:r>
            <a:r>
              <a:rPr lang="en-US" altLang="zh-CN" dirty="0" smtClean="0"/>
              <a:t>and </a:t>
            </a:r>
            <a:r>
              <a:rPr lang="en-US" altLang="zh-CN" dirty="0" smtClean="0">
                <a:solidFill>
                  <a:srgbClr val="FF0000"/>
                </a:solidFill>
              </a:rPr>
              <a:t>number of neutrons </a:t>
            </a:r>
            <a:r>
              <a:rPr lang="en-US" altLang="zh-CN" dirty="0" err="1" smtClean="0">
                <a:solidFill>
                  <a:srgbClr val="00B0F0"/>
                </a:solidFill>
              </a:rPr>
              <a:t>N</a:t>
            </a:r>
            <a:r>
              <a:rPr lang="en-US" altLang="zh-CN" baseline="-25000" dirty="0" err="1" smtClean="0">
                <a:solidFill>
                  <a:srgbClr val="00B0F0"/>
                </a:solidFill>
              </a:rPr>
              <a:t>n</a:t>
            </a:r>
            <a:r>
              <a:rPr lang="en-US" altLang="zh-CN" dirty="0" smtClean="0">
                <a:solidFill>
                  <a:srgbClr val="FF0000"/>
                </a:solidFill>
              </a:rPr>
              <a:t> from nucleus break up</a:t>
            </a:r>
            <a:r>
              <a:rPr lang="en-US" altLang="zh-CN" dirty="0" smtClean="0"/>
              <a:t>?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4499992" y="1052736"/>
            <a:ext cx="34563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Is that possible to have any measurement sensitive to the </a:t>
            </a:r>
            <a:r>
              <a:rPr lang="en-US" altLang="zh-CN" dirty="0" err="1" smtClean="0"/>
              <a:t>eA</a:t>
            </a:r>
            <a:r>
              <a:rPr lang="en-US" altLang="zh-CN" dirty="0" smtClean="0"/>
              <a:t> collision geometry as we have for AA?</a:t>
            </a:r>
            <a:endParaRPr lang="zh-CN" alt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827584" y="4987042"/>
            <a:ext cx="83164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/>
              <a:t>Applications:</a:t>
            </a:r>
          </a:p>
          <a:p>
            <a:r>
              <a:rPr lang="en-US" altLang="zh-CN" sz="1600" dirty="0" smtClean="0"/>
              <a:t>1.  Geometry dependence of energy loss measurement.</a:t>
            </a:r>
          </a:p>
          <a:p>
            <a:r>
              <a:rPr lang="en-US" altLang="zh-CN" sz="1600" dirty="0" smtClean="0"/>
              <a:t>2. Constrain nuclear medium effect sensitivity in measurements like </a:t>
            </a:r>
            <a:r>
              <a:rPr lang="en-US" altLang="zh-CN" sz="1600" dirty="0" err="1" smtClean="0"/>
              <a:t>dihadron</a:t>
            </a:r>
            <a:r>
              <a:rPr lang="en-US" altLang="zh-CN" sz="1600" dirty="0" smtClean="0"/>
              <a:t> correlation.</a:t>
            </a:r>
            <a:endParaRPr lang="en-US" altLang="zh-CN" sz="1600" dirty="0" smtClean="0"/>
          </a:p>
          <a:p>
            <a:r>
              <a:rPr lang="en-US" altLang="zh-CN" sz="1600" dirty="0" smtClean="0"/>
              <a:t>3. Measure diffractive kinematics and estimate the uncertainties in coherent/incoherent diffractive process.</a:t>
            </a:r>
            <a:endParaRPr lang="zh-CN" altLang="en-US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22611-3C27-4AAC-AF12-FE8AE314278A}" type="datetime1">
              <a:rPr lang="zh-CN" altLang="en-US" smtClean="0"/>
              <a:pPr/>
              <a:t>2013/11/7</a:t>
            </a:fld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3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Framework</a:t>
            </a:r>
            <a:endParaRPr lang="zh-CN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27584" y="1545754"/>
            <a:ext cx="770485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/>
              <a:t>We are using DPMJET for the simulation work</a:t>
            </a:r>
          </a:p>
          <a:p>
            <a:pPr>
              <a:buFont typeface="Arial" pitchFamily="34" charset="0"/>
              <a:buChar char="•"/>
            </a:pPr>
            <a:r>
              <a:rPr lang="en-US" altLang="zh-CN" sz="2800" dirty="0" smtClean="0"/>
              <a:t> </a:t>
            </a:r>
            <a:r>
              <a:rPr lang="en-US" altLang="zh-CN" sz="2800" dirty="0" smtClean="0"/>
              <a:t>Nuclear geometry sampled according to </a:t>
            </a:r>
            <a:r>
              <a:rPr lang="en-US" altLang="zh-CN" sz="2800" dirty="0" err="1" smtClean="0">
                <a:solidFill>
                  <a:srgbClr val="FF0000"/>
                </a:solidFill>
              </a:rPr>
              <a:t>Glauber</a:t>
            </a:r>
            <a:r>
              <a:rPr lang="en-US" altLang="zh-CN" sz="2800" dirty="0" smtClean="0">
                <a:solidFill>
                  <a:srgbClr val="FF0000"/>
                </a:solidFill>
              </a:rPr>
              <a:t> model</a:t>
            </a:r>
            <a:r>
              <a:rPr lang="en-US" altLang="zh-CN" sz="2800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en-US" altLang="zh-CN" sz="2800" dirty="0" smtClean="0"/>
              <a:t> </a:t>
            </a:r>
            <a:r>
              <a:rPr lang="en-US" altLang="zh-CN" sz="2800" dirty="0" smtClean="0"/>
              <a:t>Elementary interaction treated by </a:t>
            </a:r>
            <a:r>
              <a:rPr lang="en-US" altLang="zh-CN" sz="2800" dirty="0" smtClean="0">
                <a:solidFill>
                  <a:srgbClr val="FF0000"/>
                </a:solidFill>
              </a:rPr>
              <a:t>PHOJET</a:t>
            </a:r>
            <a:r>
              <a:rPr lang="en-US" altLang="zh-CN" sz="2800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en-US" altLang="zh-CN" sz="2800" dirty="0" smtClean="0"/>
              <a:t> </a:t>
            </a:r>
            <a:r>
              <a:rPr lang="en-US" altLang="zh-CN" sz="2800" dirty="0" smtClean="0"/>
              <a:t>Nuclear break up handled in </a:t>
            </a:r>
            <a:r>
              <a:rPr lang="en-US" altLang="zh-CN" sz="2800" dirty="0" smtClean="0">
                <a:solidFill>
                  <a:srgbClr val="FF0000"/>
                </a:solidFill>
              </a:rPr>
              <a:t>FLUKA</a:t>
            </a:r>
            <a:r>
              <a:rPr lang="en-US" altLang="zh-CN" sz="2800" dirty="0" smtClean="0"/>
              <a:t> based on the </a:t>
            </a:r>
            <a:r>
              <a:rPr lang="en-US" altLang="zh-CN" sz="2800" dirty="0" err="1" smtClean="0"/>
              <a:t>intranuclear</a:t>
            </a:r>
            <a:r>
              <a:rPr lang="en-US" altLang="zh-CN" sz="2800" dirty="0" smtClean="0"/>
              <a:t> cascade process and nuclear evaporation.</a:t>
            </a:r>
          </a:p>
          <a:p>
            <a:endParaRPr lang="zh-CN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22611-3C27-4AAC-AF12-FE8AE314278A}" type="datetime1">
              <a:rPr lang="zh-CN" altLang="en-US" smtClean="0"/>
              <a:pPr/>
              <a:t>2013/11/7</a:t>
            </a:fld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4</a:t>
            </a:fld>
            <a:endParaRPr lang="zh-CN" altLang="en-US"/>
          </a:p>
        </p:txBody>
      </p:sp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Nuclear geometry and neutron number tag</a:t>
            </a:r>
            <a:endParaRPr lang="zh-CN" altLang="en-US" dirty="0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196752"/>
            <a:ext cx="3252788" cy="221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3501008"/>
            <a:ext cx="4210050" cy="289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504" y="3490014"/>
            <a:ext cx="4278154" cy="289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椭圆 9"/>
          <p:cNvSpPr/>
          <p:nvPr/>
        </p:nvSpPr>
        <p:spPr>
          <a:xfrm>
            <a:off x="5292080" y="1052736"/>
            <a:ext cx="432048" cy="2376264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b="1" dirty="0"/>
          </a:p>
        </p:txBody>
      </p:sp>
      <p:sp>
        <p:nvSpPr>
          <p:cNvPr id="11" name="椭圆 10"/>
          <p:cNvSpPr/>
          <p:nvPr/>
        </p:nvSpPr>
        <p:spPr>
          <a:xfrm>
            <a:off x="179512" y="4797152"/>
            <a:ext cx="792088" cy="1584176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347864" y="836712"/>
            <a:ext cx="20162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Check only events with 1 nucleon involved.</a:t>
            </a:r>
            <a:endParaRPr lang="zh-CN" alt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79512" y="2060848"/>
            <a:ext cx="37079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1. Neutrons don’t bend, wound not mix with beam flux.</a:t>
            </a:r>
          </a:p>
          <a:p>
            <a:r>
              <a:rPr lang="en-US" altLang="zh-CN" dirty="0" smtClean="0"/>
              <a:t>2. Neutrons always come first in the break up.</a:t>
            </a:r>
            <a:endParaRPr lang="zh-CN" altLang="en-US" dirty="0"/>
          </a:p>
        </p:txBody>
      </p:sp>
      <p:cxnSp>
        <p:nvCxnSpPr>
          <p:cNvPr id="15" name="直接箭头连接符 14"/>
          <p:cNvCxnSpPr>
            <a:stCxn id="11" idx="0"/>
          </p:cNvCxnSpPr>
          <p:nvPr/>
        </p:nvCxnSpPr>
        <p:spPr>
          <a:xfrm flipV="1">
            <a:off x="575556" y="3212976"/>
            <a:ext cx="252028" cy="15841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516216" y="4437112"/>
            <a:ext cx="12961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/>
              <a:t>Peaked around R</a:t>
            </a:r>
            <a:r>
              <a:rPr lang="en-US" altLang="zh-CN" sz="1200" baseline="-25000" dirty="0" smtClean="0"/>
              <a:t>A</a:t>
            </a:r>
            <a:endParaRPr lang="zh-CN" altLang="en-US" sz="1200" baseline="-25000" dirty="0"/>
          </a:p>
        </p:txBody>
      </p:sp>
      <p:sp>
        <p:nvSpPr>
          <p:cNvPr id="14" name="TextBox 13"/>
          <p:cNvSpPr txBox="1"/>
          <p:nvPr/>
        </p:nvSpPr>
        <p:spPr>
          <a:xfrm>
            <a:off x="323528" y="980728"/>
            <a:ext cx="20882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Event sample:</a:t>
            </a:r>
          </a:p>
          <a:p>
            <a:r>
              <a:rPr lang="en-US" altLang="zh-CN" dirty="0" err="1" smtClean="0"/>
              <a:t>eAu</a:t>
            </a:r>
            <a:r>
              <a:rPr lang="en-US" altLang="zh-CN" dirty="0" smtClean="0"/>
              <a:t> 10x100 </a:t>
            </a:r>
            <a:r>
              <a:rPr lang="en-US" altLang="zh-CN" dirty="0" err="1" smtClean="0"/>
              <a:t>GeV</a:t>
            </a:r>
            <a:endParaRPr lang="en-US" altLang="zh-CN" dirty="0" smtClean="0"/>
          </a:p>
          <a:p>
            <a:r>
              <a:rPr lang="en-US" altLang="zh-CN" dirty="0" smtClean="0"/>
              <a:t>0.7&lt;y&lt;0.8, 1.5&lt;Q</a:t>
            </a:r>
            <a:r>
              <a:rPr lang="en-US" altLang="zh-CN" baseline="30000" dirty="0" smtClean="0"/>
              <a:t>2</a:t>
            </a:r>
            <a:r>
              <a:rPr lang="en-US" altLang="zh-CN" dirty="0" smtClean="0"/>
              <a:t>&lt;2</a:t>
            </a:r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22611-3C27-4AAC-AF12-FE8AE314278A}" type="datetime1">
              <a:rPr lang="zh-CN" altLang="en-US" smtClean="0"/>
              <a:pPr/>
              <a:t>2013/11/7</a:t>
            </a:fld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5</a:t>
            </a:fld>
            <a:endParaRPr lang="zh-CN" altLang="en-US"/>
          </a:p>
        </p:txBody>
      </p:sp>
      <p:sp>
        <p:nvSpPr>
          <p:cNvPr id="6" name="标题 5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en-US" altLang="zh-CN" dirty="0" smtClean="0"/>
              <a:t>What could be a sensible tag for the nuclear geometry</a:t>
            </a:r>
            <a:endParaRPr lang="zh-CN" alt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5847" y="886966"/>
            <a:ext cx="3949065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1407" y="3645024"/>
            <a:ext cx="3949065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3356992"/>
            <a:ext cx="4278154" cy="289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971600" y="3789040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FF0066"/>
                </a:solidFill>
                <a:sym typeface="Wingdings" pitchFamily="2" charset="2"/>
              </a:rPr>
              <a:t></a:t>
            </a:r>
            <a:endParaRPr lang="zh-CN" altLang="en-US" dirty="0">
              <a:solidFill>
                <a:srgbClr val="FF0066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08304" y="170080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FF0066"/>
                </a:solidFill>
                <a:sym typeface="Wingdings" pitchFamily="2" charset="2"/>
              </a:rPr>
              <a:t></a:t>
            </a:r>
            <a:endParaRPr lang="zh-CN" altLang="en-US" dirty="0">
              <a:solidFill>
                <a:srgbClr val="FF0066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308304" y="428380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FF0066"/>
                </a:solidFill>
                <a:sym typeface="Wingdings" pitchFamily="2" charset="2"/>
              </a:rPr>
              <a:t></a:t>
            </a:r>
            <a:endParaRPr lang="zh-CN" altLang="en-US" dirty="0">
              <a:solidFill>
                <a:srgbClr val="FF0066"/>
              </a:solidFill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1331640" y="1124744"/>
            <a:ext cx="1800200" cy="1800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箭头连接符 13"/>
          <p:cNvCxnSpPr/>
          <p:nvPr/>
        </p:nvCxnSpPr>
        <p:spPr>
          <a:xfrm>
            <a:off x="1763688" y="1700808"/>
            <a:ext cx="129614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椭圆 14"/>
          <p:cNvSpPr/>
          <p:nvPr/>
        </p:nvSpPr>
        <p:spPr>
          <a:xfrm>
            <a:off x="1619672" y="1628800"/>
            <a:ext cx="144016" cy="14401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右大括号 15"/>
          <p:cNvSpPr/>
          <p:nvPr/>
        </p:nvSpPr>
        <p:spPr>
          <a:xfrm rot="5400000">
            <a:off x="2231740" y="872716"/>
            <a:ext cx="216024" cy="1296144"/>
          </a:xfrm>
          <a:prstGeom prst="rightBrace">
            <a:avLst/>
          </a:prstGeom>
          <a:scene3d>
            <a:camera prst="orthographicFront">
              <a:rot lat="0" lon="0" rev="10799999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b="1" dirty="0"/>
          </a:p>
        </p:txBody>
      </p:sp>
      <p:sp>
        <p:nvSpPr>
          <p:cNvPr id="17" name="右大括号 16"/>
          <p:cNvSpPr/>
          <p:nvPr/>
        </p:nvSpPr>
        <p:spPr>
          <a:xfrm>
            <a:off x="4067944" y="1268760"/>
            <a:ext cx="360040" cy="151216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cxnSp>
        <p:nvCxnSpPr>
          <p:cNvPr id="18" name="直接箭头连接符 17"/>
          <p:cNvCxnSpPr/>
          <p:nvPr/>
        </p:nvCxnSpPr>
        <p:spPr>
          <a:xfrm flipV="1">
            <a:off x="3275856" y="1700808"/>
            <a:ext cx="720080" cy="1440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箭头连接符 18"/>
          <p:cNvCxnSpPr/>
          <p:nvPr/>
        </p:nvCxnSpPr>
        <p:spPr>
          <a:xfrm>
            <a:off x="3275856" y="2060848"/>
            <a:ext cx="72008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箭头连接符 19"/>
          <p:cNvCxnSpPr/>
          <p:nvPr/>
        </p:nvCxnSpPr>
        <p:spPr>
          <a:xfrm>
            <a:off x="3347864" y="2204864"/>
            <a:ext cx="576064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427984" y="191683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 smtClean="0"/>
              <a:t>N</a:t>
            </a:r>
            <a:r>
              <a:rPr lang="en-US" altLang="zh-CN" baseline="-25000" dirty="0" err="1" smtClean="0"/>
              <a:t>n</a:t>
            </a:r>
            <a:endParaRPr lang="zh-CN" altLang="en-US" baseline="-25000" dirty="0"/>
          </a:p>
        </p:txBody>
      </p:sp>
      <p:sp>
        <p:nvSpPr>
          <p:cNvPr id="22" name="TextBox 21"/>
          <p:cNvSpPr txBox="1"/>
          <p:nvPr/>
        </p:nvSpPr>
        <p:spPr>
          <a:xfrm>
            <a:off x="2267744" y="1124744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d</a:t>
            </a:r>
            <a:endParaRPr lang="zh-CN" altLang="en-US" dirty="0"/>
          </a:p>
        </p:txBody>
      </p:sp>
      <p:sp>
        <p:nvSpPr>
          <p:cNvPr id="23" name="任意多边形 22"/>
          <p:cNvSpPr/>
          <p:nvPr/>
        </p:nvSpPr>
        <p:spPr>
          <a:xfrm>
            <a:off x="683568" y="1700808"/>
            <a:ext cx="952491" cy="72008"/>
          </a:xfrm>
          <a:custGeom>
            <a:avLst/>
            <a:gdLst>
              <a:gd name="connsiteX0" fmla="*/ 0 w 1515035"/>
              <a:gd name="connsiteY0" fmla="*/ 116541 h 172570"/>
              <a:gd name="connsiteX1" fmla="*/ 121023 w 1515035"/>
              <a:gd name="connsiteY1" fmla="*/ 8965 h 172570"/>
              <a:gd name="connsiteX2" fmla="*/ 282388 w 1515035"/>
              <a:gd name="connsiteY2" fmla="*/ 170329 h 172570"/>
              <a:gd name="connsiteX3" fmla="*/ 430305 w 1515035"/>
              <a:gd name="connsiteY3" fmla="*/ 8965 h 172570"/>
              <a:gd name="connsiteX4" fmla="*/ 605117 w 1515035"/>
              <a:gd name="connsiteY4" fmla="*/ 170329 h 172570"/>
              <a:gd name="connsiteX5" fmla="*/ 753035 w 1515035"/>
              <a:gd name="connsiteY5" fmla="*/ 22412 h 172570"/>
              <a:gd name="connsiteX6" fmla="*/ 914400 w 1515035"/>
              <a:gd name="connsiteY6" fmla="*/ 156882 h 172570"/>
              <a:gd name="connsiteX7" fmla="*/ 1021976 w 1515035"/>
              <a:gd name="connsiteY7" fmla="*/ 35859 h 172570"/>
              <a:gd name="connsiteX8" fmla="*/ 1169894 w 1515035"/>
              <a:gd name="connsiteY8" fmla="*/ 143435 h 172570"/>
              <a:gd name="connsiteX9" fmla="*/ 1290917 w 1515035"/>
              <a:gd name="connsiteY9" fmla="*/ 8965 h 172570"/>
              <a:gd name="connsiteX10" fmla="*/ 1479176 w 1515035"/>
              <a:gd name="connsiteY10" fmla="*/ 129988 h 172570"/>
              <a:gd name="connsiteX11" fmla="*/ 1506070 w 1515035"/>
              <a:gd name="connsiteY11" fmla="*/ 116541 h 172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15035" h="172570">
                <a:moveTo>
                  <a:pt x="0" y="116541"/>
                </a:moveTo>
                <a:cubicBezTo>
                  <a:pt x="36979" y="58270"/>
                  <a:pt x="73958" y="0"/>
                  <a:pt x="121023" y="8965"/>
                </a:cubicBezTo>
                <a:cubicBezTo>
                  <a:pt x="168088" y="17930"/>
                  <a:pt x="230841" y="170329"/>
                  <a:pt x="282388" y="170329"/>
                </a:cubicBezTo>
                <a:cubicBezTo>
                  <a:pt x="333935" y="170329"/>
                  <a:pt x="376517" y="8965"/>
                  <a:pt x="430305" y="8965"/>
                </a:cubicBezTo>
                <a:cubicBezTo>
                  <a:pt x="484093" y="8965"/>
                  <a:pt x="551329" y="168088"/>
                  <a:pt x="605117" y="170329"/>
                </a:cubicBezTo>
                <a:cubicBezTo>
                  <a:pt x="658905" y="172570"/>
                  <a:pt x="701488" y="24653"/>
                  <a:pt x="753035" y="22412"/>
                </a:cubicBezTo>
                <a:cubicBezTo>
                  <a:pt x="804582" y="20171"/>
                  <a:pt x="869577" y="154641"/>
                  <a:pt x="914400" y="156882"/>
                </a:cubicBezTo>
                <a:cubicBezTo>
                  <a:pt x="959223" y="159123"/>
                  <a:pt x="979394" y="38100"/>
                  <a:pt x="1021976" y="35859"/>
                </a:cubicBezTo>
                <a:cubicBezTo>
                  <a:pt x="1064558" y="33618"/>
                  <a:pt x="1125071" y="147917"/>
                  <a:pt x="1169894" y="143435"/>
                </a:cubicBezTo>
                <a:cubicBezTo>
                  <a:pt x="1214718" y="138953"/>
                  <a:pt x="1239370" y="11206"/>
                  <a:pt x="1290917" y="8965"/>
                </a:cubicBezTo>
                <a:cubicBezTo>
                  <a:pt x="1342464" y="6724"/>
                  <a:pt x="1443317" y="112059"/>
                  <a:pt x="1479176" y="129988"/>
                </a:cubicBezTo>
                <a:cubicBezTo>
                  <a:pt x="1515035" y="147917"/>
                  <a:pt x="1510552" y="132229"/>
                  <a:pt x="1506070" y="116541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4" name="直接连接符 23"/>
          <p:cNvCxnSpPr>
            <a:stCxn id="23" idx="0"/>
          </p:cNvCxnSpPr>
          <p:nvPr/>
        </p:nvCxnSpPr>
        <p:spPr>
          <a:xfrm flipH="1">
            <a:off x="323528" y="1749437"/>
            <a:ext cx="360040" cy="7434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 flipH="1" flipV="1">
            <a:off x="251520" y="1124744"/>
            <a:ext cx="432048" cy="6480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539552" y="234888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mtClean="0"/>
              <a:t>e</a:t>
            </a:r>
            <a:r>
              <a:rPr lang="en-US" altLang="zh-CN" baseline="30000" smtClean="0"/>
              <a:t>-</a:t>
            </a:r>
            <a:endParaRPr lang="zh-CN" altLang="en-US" baseline="30000" dirty="0"/>
          </a:p>
        </p:txBody>
      </p:sp>
      <p:sp>
        <p:nvSpPr>
          <p:cNvPr id="27" name="TextBox 26"/>
          <p:cNvSpPr txBox="1"/>
          <p:nvPr/>
        </p:nvSpPr>
        <p:spPr>
          <a:xfrm>
            <a:off x="395536" y="1052736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mtClean="0"/>
              <a:t>e</a:t>
            </a:r>
            <a:r>
              <a:rPr lang="en-US" altLang="zh-CN" baseline="30000" smtClean="0"/>
              <a:t>-</a:t>
            </a:r>
            <a:endParaRPr lang="zh-CN" altLang="en-US" baseline="30000" dirty="0"/>
          </a:p>
        </p:txBody>
      </p:sp>
      <p:sp>
        <p:nvSpPr>
          <p:cNvPr id="28" name="椭圆 27"/>
          <p:cNvSpPr/>
          <p:nvPr/>
        </p:nvSpPr>
        <p:spPr>
          <a:xfrm>
            <a:off x="2195736" y="1988840"/>
            <a:ext cx="72008" cy="72008"/>
          </a:xfrm>
          <a:prstGeom prst="ellips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b="1" dirty="0"/>
          </a:p>
        </p:txBody>
      </p:sp>
      <p:cxnSp>
        <p:nvCxnSpPr>
          <p:cNvPr id="30" name="直接连接符 29"/>
          <p:cNvCxnSpPr>
            <a:stCxn id="15" idx="4"/>
            <a:endCxn id="28" idx="2"/>
          </p:cNvCxnSpPr>
          <p:nvPr/>
        </p:nvCxnSpPr>
        <p:spPr>
          <a:xfrm>
            <a:off x="1691680" y="1772816"/>
            <a:ext cx="504056" cy="252028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1619672" y="1772816"/>
            <a:ext cx="2824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smtClean="0"/>
              <a:t>R</a:t>
            </a:r>
            <a:endParaRPr lang="zh-CN" altLang="en-US" sz="1400" dirty="0"/>
          </a:p>
        </p:txBody>
      </p:sp>
      <p:cxnSp>
        <p:nvCxnSpPr>
          <p:cNvPr id="33" name="直接连接符 32"/>
          <p:cNvCxnSpPr/>
          <p:nvPr/>
        </p:nvCxnSpPr>
        <p:spPr>
          <a:xfrm flipV="1">
            <a:off x="2267744" y="1700808"/>
            <a:ext cx="0" cy="288032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2267744" y="1700808"/>
            <a:ext cx="7200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err="1" smtClean="0"/>
              <a:t>Bimp</a:t>
            </a:r>
            <a:endParaRPr lang="zh-CN" alt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22611-3C27-4AAC-AF12-FE8AE314278A}" type="datetime1">
              <a:rPr lang="zh-CN" altLang="en-US" smtClean="0"/>
              <a:pPr/>
              <a:t>2013/11/7</a:t>
            </a:fld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6</a:t>
            </a:fld>
            <a:endParaRPr lang="zh-CN" altLang="en-US"/>
          </a:p>
        </p:txBody>
      </p:sp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Is neutron number correlated with penetrating distance?</a:t>
            </a:r>
            <a:endParaRPr lang="zh-CN" alt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356992"/>
            <a:ext cx="4278154" cy="289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3345998"/>
            <a:ext cx="4271963" cy="289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4048" y="908720"/>
            <a:ext cx="3509963" cy="2436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611560" y="1412776"/>
            <a:ext cx="30963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A correlation observed for number of neutrons and penetrating distance</a:t>
            </a:r>
            <a:endParaRPr lang="zh-CN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156176" y="1412776"/>
            <a:ext cx="1944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err="1" smtClean="0"/>
              <a:t>Nuetron</a:t>
            </a:r>
            <a:r>
              <a:rPr lang="en-US" altLang="zh-CN" sz="1200" dirty="0" smtClean="0"/>
              <a:t> number distribution</a:t>
            </a:r>
            <a:endParaRPr lang="zh-CN" alt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3208173"/>
            <a:ext cx="4203859" cy="28851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215753"/>
            <a:ext cx="4179094" cy="2866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22611-3C27-4AAC-AF12-FE8AE314278A}" type="datetime1">
              <a:rPr lang="zh-CN" altLang="en-US" smtClean="0"/>
              <a:pPr/>
              <a:t>2013/11/7</a:t>
            </a:fld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7</a:t>
            </a:fld>
            <a:endParaRPr lang="zh-CN" altLang="en-US"/>
          </a:p>
        </p:txBody>
      </p:sp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CN" sz="3200" dirty="0" smtClean="0"/>
              <a:t>Is neutron number correlated with penetrating distance?</a:t>
            </a:r>
            <a:endParaRPr lang="zh-CN" altLang="en-US" sz="3200" dirty="0"/>
          </a:p>
        </p:txBody>
      </p:sp>
      <p:sp>
        <p:nvSpPr>
          <p:cNvPr id="13" name="TextBox 12"/>
          <p:cNvSpPr txBox="1"/>
          <p:nvPr/>
        </p:nvSpPr>
        <p:spPr>
          <a:xfrm>
            <a:off x="251520" y="1484784"/>
            <a:ext cx="3528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Effective tag of different </a:t>
            </a:r>
            <a:r>
              <a:rPr lang="en-US" altLang="zh-CN" dirty="0" err="1" smtClean="0"/>
              <a:t>trasversing</a:t>
            </a:r>
            <a:r>
              <a:rPr lang="en-US" altLang="zh-CN" dirty="0" smtClean="0"/>
              <a:t> </a:t>
            </a:r>
            <a:r>
              <a:rPr lang="en-US" altLang="zh-CN" dirty="0" smtClean="0"/>
              <a:t>distance </a:t>
            </a:r>
            <a:r>
              <a:rPr lang="en-US" altLang="zh-CN" dirty="0" smtClean="0">
                <a:solidFill>
                  <a:srgbClr val="00B0F0"/>
                </a:solidFill>
              </a:rPr>
              <a:t>d</a:t>
            </a:r>
            <a:r>
              <a:rPr lang="en-US" altLang="zh-CN" dirty="0" smtClean="0"/>
              <a:t> with an </a:t>
            </a:r>
            <a:r>
              <a:rPr lang="en-US" altLang="zh-CN" dirty="0" err="1" smtClean="0">
                <a:solidFill>
                  <a:srgbClr val="00B0F0"/>
                </a:solidFill>
              </a:rPr>
              <a:t>N</a:t>
            </a:r>
            <a:r>
              <a:rPr lang="en-US" altLang="zh-CN" baseline="-25000" dirty="0" err="1" smtClean="0">
                <a:solidFill>
                  <a:srgbClr val="00B0F0"/>
                </a:solidFill>
              </a:rPr>
              <a:t>n</a:t>
            </a:r>
            <a:r>
              <a:rPr lang="en-US" altLang="zh-CN" dirty="0" smtClean="0"/>
              <a:t> cut</a:t>
            </a:r>
            <a:endParaRPr lang="zh-CN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724128" y="4365104"/>
            <a:ext cx="1728192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 err="1" smtClean="0">
                <a:solidFill>
                  <a:srgbClr val="FF00FF"/>
                </a:solidFill>
              </a:rPr>
              <a:t>N</a:t>
            </a:r>
            <a:r>
              <a:rPr lang="en-US" altLang="zh-CN" sz="1050" baseline="-25000" dirty="0" err="1" smtClean="0">
                <a:solidFill>
                  <a:srgbClr val="FF00FF"/>
                </a:solidFill>
              </a:rPr>
              <a:t>n</a:t>
            </a:r>
            <a:r>
              <a:rPr lang="en-US" altLang="zh-CN" sz="1050" dirty="0" smtClean="0">
                <a:solidFill>
                  <a:srgbClr val="FF00FF"/>
                </a:solidFill>
              </a:rPr>
              <a:t>=0</a:t>
            </a:r>
          </a:p>
          <a:p>
            <a:r>
              <a:rPr lang="en-US" altLang="zh-CN" sz="1050" dirty="0" smtClean="0"/>
              <a:t>0&lt;</a:t>
            </a:r>
            <a:r>
              <a:rPr lang="en-US" altLang="zh-CN" sz="1050" dirty="0" err="1" smtClean="0"/>
              <a:t>N</a:t>
            </a:r>
            <a:r>
              <a:rPr lang="en-US" altLang="zh-CN" sz="1050" baseline="-25000" dirty="0" err="1" smtClean="0"/>
              <a:t>n</a:t>
            </a:r>
            <a:r>
              <a:rPr lang="en-US" altLang="zh-CN" sz="1050" dirty="0" smtClean="0"/>
              <a:t>&lt;3.5   0-25%</a:t>
            </a:r>
          </a:p>
          <a:p>
            <a:r>
              <a:rPr lang="en-US" altLang="zh-CN" sz="1050" dirty="0" smtClean="0">
                <a:solidFill>
                  <a:srgbClr val="FF0000"/>
                </a:solidFill>
              </a:rPr>
              <a:t>3.5&lt;</a:t>
            </a:r>
            <a:r>
              <a:rPr lang="en-US" altLang="zh-CN" sz="1050" dirty="0" err="1" smtClean="0">
                <a:solidFill>
                  <a:srgbClr val="FF0000"/>
                </a:solidFill>
              </a:rPr>
              <a:t>N</a:t>
            </a:r>
            <a:r>
              <a:rPr lang="en-US" altLang="zh-CN" sz="1050" baseline="-25000" dirty="0" err="1" smtClean="0">
                <a:solidFill>
                  <a:srgbClr val="FF0000"/>
                </a:solidFill>
              </a:rPr>
              <a:t>n</a:t>
            </a:r>
            <a:r>
              <a:rPr lang="en-US" altLang="zh-CN" sz="1050" dirty="0" smtClean="0">
                <a:solidFill>
                  <a:srgbClr val="FF0000"/>
                </a:solidFill>
              </a:rPr>
              <a:t>&lt;7.5  25-50%</a:t>
            </a:r>
          </a:p>
          <a:p>
            <a:r>
              <a:rPr lang="en-US" altLang="zh-CN" sz="1050" dirty="0" smtClean="0">
                <a:solidFill>
                  <a:srgbClr val="0000FF"/>
                </a:solidFill>
              </a:rPr>
              <a:t>7.5&lt;</a:t>
            </a:r>
            <a:r>
              <a:rPr lang="en-US" altLang="zh-CN" sz="1050" dirty="0" err="1" smtClean="0">
                <a:solidFill>
                  <a:srgbClr val="0000FF"/>
                </a:solidFill>
              </a:rPr>
              <a:t>N</a:t>
            </a:r>
            <a:r>
              <a:rPr lang="en-US" altLang="zh-CN" sz="1050" baseline="-25000" dirty="0" err="1" smtClean="0">
                <a:solidFill>
                  <a:srgbClr val="0000FF"/>
                </a:solidFill>
              </a:rPr>
              <a:t>n</a:t>
            </a:r>
            <a:r>
              <a:rPr lang="en-US" altLang="zh-CN" sz="1050" dirty="0" smtClean="0">
                <a:solidFill>
                  <a:srgbClr val="0000FF"/>
                </a:solidFill>
              </a:rPr>
              <a:t>&lt;13.5  50-75%</a:t>
            </a:r>
          </a:p>
          <a:p>
            <a:r>
              <a:rPr lang="en-US" altLang="zh-CN" sz="1050" dirty="0" smtClean="0">
                <a:solidFill>
                  <a:srgbClr val="00FF00"/>
                </a:solidFill>
              </a:rPr>
              <a:t>13.5&lt;</a:t>
            </a:r>
            <a:r>
              <a:rPr lang="en-US" altLang="zh-CN" sz="1050" dirty="0" err="1" smtClean="0">
                <a:solidFill>
                  <a:srgbClr val="00FF00"/>
                </a:solidFill>
              </a:rPr>
              <a:t>N</a:t>
            </a:r>
            <a:r>
              <a:rPr lang="en-US" altLang="zh-CN" sz="1050" baseline="-25000" dirty="0" err="1" smtClean="0">
                <a:solidFill>
                  <a:srgbClr val="00FF00"/>
                </a:solidFill>
              </a:rPr>
              <a:t>n</a:t>
            </a:r>
            <a:r>
              <a:rPr lang="en-US" altLang="zh-CN" sz="1050" dirty="0" smtClean="0">
                <a:solidFill>
                  <a:srgbClr val="00FF00"/>
                </a:solidFill>
              </a:rPr>
              <a:t>&lt;39.5 </a:t>
            </a:r>
            <a:r>
              <a:rPr lang="en-US" altLang="zh-CN" sz="1050" dirty="0" smtClean="0">
                <a:solidFill>
                  <a:srgbClr val="00FF00"/>
                </a:solidFill>
              </a:rPr>
              <a:t>75-100</a:t>
            </a:r>
            <a:r>
              <a:rPr lang="en-US" altLang="zh-CN" sz="1050" dirty="0" smtClean="0">
                <a:solidFill>
                  <a:srgbClr val="00FF00"/>
                </a:solidFill>
              </a:rPr>
              <a:t>%</a:t>
            </a:r>
          </a:p>
          <a:p>
            <a:r>
              <a:rPr lang="en-US" altLang="zh-CN" sz="105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Most central</a:t>
            </a:r>
            <a:endParaRPr lang="zh-CN" altLang="en-US" sz="105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 rot="10800000">
            <a:off x="585718" y="5002182"/>
            <a:ext cx="369332" cy="485069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zh-CN" sz="1200" dirty="0" smtClean="0"/>
              <a:t>0-25%</a:t>
            </a:r>
            <a:endParaRPr lang="zh-CN" altLang="en-US" sz="1200" dirty="0"/>
          </a:p>
        </p:txBody>
      </p:sp>
      <p:sp>
        <p:nvSpPr>
          <p:cNvPr id="16" name="TextBox 15"/>
          <p:cNvSpPr txBox="1"/>
          <p:nvPr/>
        </p:nvSpPr>
        <p:spPr>
          <a:xfrm rot="10800000">
            <a:off x="827585" y="4962909"/>
            <a:ext cx="369332" cy="56361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zh-CN" sz="1200" dirty="0" smtClean="0"/>
              <a:t>25-50%</a:t>
            </a:r>
            <a:endParaRPr lang="zh-CN" altLang="en-US" sz="1200" dirty="0"/>
          </a:p>
        </p:txBody>
      </p:sp>
      <p:sp>
        <p:nvSpPr>
          <p:cNvPr id="17" name="TextBox 16"/>
          <p:cNvSpPr txBox="1"/>
          <p:nvPr/>
        </p:nvSpPr>
        <p:spPr>
          <a:xfrm rot="10800000">
            <a:off x="1178332" y="4962909"/>
            <a:ext cx="369332" cy="56361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zh-CN" sz="1200" dirty="0" smtClean="0"/>
              <a:t>50-75%</a:t>
            </a:r>
            <a:endParaRPr lang="zh-CN" altLang="en-US" sz="1200" dirty="0"/>
          </a:p>
        </p:txBody>
      </p:sp>
      <p:sp>
        <p:nvSpPr>
          <p:cNvPr id="18" name="TextBox 17"/>
          <p:cNvSpPr txBox="1"/>
          <p:nvPr/>
        </p:nvSpPr>
        <p:spPr>
          <a:xfrm rot="10800000">
            <a:off x="1898412" y="4923636"/>
            <a:ext cx="369332" cy="642163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zh-CN" sz="1200" dirty="0" smtClean="0"/>
              <a:t>75-100%</a:t>
            </a:r>
            <a:endParaRPr lang="zh-CN" altLang="en-US" sz="1200" dirty="0"/>
          </a:p>
        </p:txBody>
      </p:sp>
      <p:sp>
        <p:nvSpPr>
          <p:cNvPr id="19" name="TextBox 18"/>
          <p:cNvSpPr txBox="1"/>
          <p:nvPr/>
        </p:nvSpPr>
        <p:spPr>
          <a:xfrm>
            <a:off x="395536" y="2564904"/>
            <a:ext cx="208823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/>
              <a:t>Percentage is calculated from the rank of emitted neutron number</a:t>
            </a:r>
            <a:endParaRPr lang="zh-CN" altLang="en-US" sz="1400" dirty="0"/>
          </a:p>
        </p:txBody>
      </p:sp>
      <p:graphicFrame>
        <p:nvGraphicFramePr>
          <p:cNvPr id="21" name="表格 20"/>
          <p:cNvGraphicFramePr>
            <a:graphicFrameLocks noGrp="1"/>
          </p:cNvGraphicFramePr>
          <p:nvPr/>
        </p:nvGraphicFramePr>
        <p:xfrm>
          <a:off x="4211961" y="1016738"/>
          <a:ext cx="4392487" cy="20522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7295"/>
                <a:gridCol w="1055064"/>
                <a:gridCol w="1055064"/>
                <a:gridCol w="1055064"/>
              </a:tblGrid>
              <a:tr h="342037">
                <a:tc>
                  <a:txBody>
                    <a:bodyPr/>
                    <a:lstStyle/>
                    <a:p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err="1" smtClean="0"/>
                        <a:t>N</a:t>
                      </a:r>
                      <a:r>
                        <a:rPr lang="en-US" altLang="zh-CN" sz="1400" baseline="-25000" dirty="0" err="1" smtClean="0"/>
                        <a:t>n</a:t>
                      </a:r>
                      <a:r>
                        <a:rPr lang="en-US" altLang="zh-CN" sz="1400" dirty="0" smtClean="0"/>
                        <a:t> range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&lt;</a:t>
                      </a:r>
                      <a:r>
                        <a:rPr lang="en-US" altLang="zh-CN" sz="1400" dirty="0" err="1" smtClean="0"/>
                        <a:t>N</a:t>
                      </a:r>
                      <a:r>
                        <a:rPr lang="en-US" altLang="zh-CN" sz="1400" baseline="-25000" dirty="0" err="1" smtClean="0"/>
                        <a:t>n</a:t>
                      </a:r>
                      <a:r>
                        <a:rPr lang="en-US" altLang="zh-CN" sz="1400" dirty="0" smtClean="0"/>
                        <a:t>&gt;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&lt;d&gt;</a:t>
                      </a:r>
                      <a:endParaRPr lang="zh-CN" altLang="en-US" sz="1400" dirty="0"/>
                    </a:p>
                  </a:txBody>
                  <a:tcPr/>
                </a:tc>
              </a:tr>
              <a:tr h="342037"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0-25%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(0,3.5)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2.48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7.09</a:t>
                      </a:r>
                      <a:endParaRPr lang="zh-CN" altLang="en-US" sz="1400" dirty="0"/>
                    </a:p>
                  </a:txBody>
                  <a:tcPr/>
                </a:tc>
              </a:tr>
              <a:tr h="342037"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25-50%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(3.5,7.5)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5.89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7.92</a:t>
                      </a:r>
                      <a:endParaRPr lang="zh-CN" altLang="en-US" sz="1400" dirty="0"/>
                    </a:p>
                  </a:txBody>
                  <a:tcPr/>
                </a:tc>
              </a:tr>
              <a:tr h="342037"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50-75%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(7.5,13.5)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10.88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9.34</a:t>
                      </a:r>
                      <a:endParaRPr lang="zh-CN" altLang="en-US" sz="1400" dirty="0"/>
                    </a:p>
                  </a:txBody>
                  <a:tcPr/>
                </a:tc>
              </a:tr>
              <a:tr h="342037"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75-100%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(13.5,39.5)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18.42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11.17</a:t>
                      </a:r>
                      <a:endParaRPr lang="zh-CN" altLang="en-US" sz="1400" dirty="0"/>
                    </a:p>
                  </a:txBody>
                  <a:tcPr/>
                </a:tc>
              </a:tr>
              <a:tr h="342037"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Most central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(30,39.5)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13.49</a:t>
                      </a:r>
                      <a:endParaRPr lang="zh-CN" altLang="en-US" sz="1400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25" name="直接连接符 24"/>
          <p:cNvCxnSpPr/>
          <p:nvPr/>
        </p:nvCxnSpPr>
        <p:spPr>
          <a:xfrm flipV="1">
            <a:off x="2699792" y="3501008"/>
            <a:ext cx="0" cy="2376264"/>
          </a:xfrm>
          <a:prstGeom prst="line">
            <a:avLst/>
          </a:prstGeom>
          <a:ln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22611-3C27-4AAC-AF12-FE8AE314278A}" type="datetime1">
              <a:rPr lang="zh-CN" altLang="en-US" smtClean="0"/>
              <a:pPr/>
              <a:t>2013/11/7</a:t>
            </a:fld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8</a:t>
            </a:fld>
            <a:endParaRPr lang="zh-CN" altLang="en-US"/>
          </a:p>
        </p:txBody>
      </p:sp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/>
              <a:t>Dihadron</a:t>
            </a:r>
            <a:r>
              <a:rPr lang="en-US" altLang="zh-CN" dirty="0" smtClean="0"/>
              <a:t> &amp; geometry</a:t>
            </a:r>
            <a:endParaRPr lang="zh-CN" alt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933056"/>
            <a:ext cx="3599021" cy="24412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1988840"/>
            <a:ext cx="2609850" cy="17868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10358" y="3924354"/>
            <a:ext cx="3578066" cy="2456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5868144" y="819289"/>
            <a:ext cx="273630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/>
              <a:t>Event sample:</a:t>
            </a:r>
          </a:p>
          <a:p>
            <a:r>
              <a:rPr lang="en-US" altLang="zh-CN" sz="1400" dirty="0" err="1" smtClean="0"/>
              <a:t>eAu</a:t>
            </a:r>
            <a:r>
              <a:rPr lang="en-US" altLang="zh-CN" sz="1400" dirty="0" smtClean="0"/>
              <a:t> 10x100 </a:t>
            </a:r>
            <a:r>
              <a:rPr lang="en-US" altLang="zh-CN" sz="1400" dirty="0" err="1" smtClean="0"/>
              <a:t>GeV</a:t>
            </a:r>
            <a:endParaRPr lang="en-US" altLang="zh-CN" sz="1400" dirty="0" smtClean="0"/>
          </a:p>
          <a:p>
            <a:r>
              <a:rPr lang="en-US" altLang="zh-CN" sz="1400" dirty="0" smtClean="0"/>
              <a:t>0.7&lt;y&lt;0.8, </a:t>
            </a:r>
            <a:r>
              <a:rPr lang="en-US" altLang="zh-CN" sz="1400" dirty="0" smtClean="0"/>
              <a:t>1.5&lt;Q</a:t>
            </a:r>
            <a:r>
              <a:rPr lang="en-US" altLang="zh-CN" sz="1400" baseline="30000" dirty="0" smtClean="0"/>
              <a:t>2</a:t>
            </a:r>
            <a:r>
              <a:rPr lang="en-US" altLang="zh-CN" sz="1400" dirty="0" smtClean="0"/>
              <a:t>&lt;2</a:t>
            </a:r>
            <a:endParaRPr lang="en-US" altLang="zh-CN" sz="1400" dirty="0" smtClean="0"/>
          </a:p>
          <a:p>
            <a:r>
              <a:rPr lang="en-US" altLang="zh-CN" sz="1400" dirty="0" smtClean="0"/>
              <a:t>z&gt;0.1</a:t>
            </a:r>
            <a:r>
              <a:rPr lang="en-US" altLang="zh-CN" sz="1400" dirty="0" smtClean="0"/>
              <a:t>, </a:t>
            </a:r>
            <a:r>
              <a:rPr lang="en-US" altLang="zh-CN" sz="1400" dirty="0" err="1" smtClean="0"/>
              <a:t>p</a:t>
            </a:r>
            <a:r>
              <a:rPr lang="en-US" altLang="zh-CN" sz="1400" baseline="-25000" dirty="0" err="1" smtClean="0"/>
              <a:t>T</a:t>
            </a:r>
            <a:r>
              <a:rPr lang="en-US" altLang="zh-CN" sz="1400" baseline="30000" dirty="0" err="1" smtClean="0"/>
              <a:t>trig</a:t>
            </a:r>
            <a:r>
              <a:rPr lang="en-US" altLang="zh-CN" sz="1400" dirty="0" smtClean="0"/>
              <a:t>&gt;2</a:t>
            </a:r>
            <a:r>
              <a:rPr lang="en-US" altLang="zh-CN" sz="1400" dirty="0" smtClean="0"/>
              <a:t>, </a:t>
            </a:r>
            <a:r>
              <a:rPr lang="en-US" altLang="zh-CN" sz="1400" dirty="0" err="1" smtClean="0"/>
              <a:t>p</a:t>
            </a:r>
            <a:r>
              <a:rPr lang="en-US" altLang="zh-CN" sz="1400" baseline="-25000" dirty="0" err="1" smtClean="0"/>
              <a:t>T</a:t>
            </a:r>
            <a:r>
              <a:rPr lang="en-US" altLang="zh-CN" sz="1400" baseline="30000" dirty="0" err="1" smtClean="0"/>
              <a:t>asso</a:t>
            </a:r>
            <a:r>
              <a:rPr lang="en-US" altLang="zh-CN" sz="1400" dirty="0" smtClean="0"/>
              <a:t>&gt;1</a:t>
            </a:r>
          </a:p>
          <a:p>
            <a:r>
              <a:rPr lang="en-US" altLang="zh-CN" sz="1400" dirty="0" smtClean="0"/>
              <a:t>Charged particles</a:t>
            </a:r>
            <a:endParaRPr lang="zh-CN" alt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467544" y="3212976"/>
            <a:ext cx="36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rgbClr val="FF0066"/>
                </a:solidFill>
              </a:rPr>
              <a:t>Due to large boost, hard </a:t>
            </a:r>
            <a:r>
              <a:rPr lang="en-US" altLang="zh-CN" sz="1400" dirty="0" err="1" smtClean="0">
                <a:solidFill>
                  <a:srgbClr val="FF0066"/>
                </a:solidFill>
              </a:rPr>
              <a:t>hadron</a:t>
            </a:r>
            <a:r>
              <a:rPr lang="en-US" altLang="zh-CN" sz="1400" dirty="0" smtClean="0">
                <a:solidFill>
                  <a:srgbClr val="FF0066"/>
                </a:solidFill>
              </a:rPr>
              <a:t> flying distance same as traversing distance</a:t>
            </a:r>
            <a:endParaRPr lang="zh-CN" altLang="en-US" sz="1400" dirty="0">
              <a:solidFill>
                <a:srgbClr val="FF0066"/>
              </a:solidFill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1331640" y="1124744"/>
            <a:ext cx="1800200" cy="1800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箭头连接符 12"/>
          <p:cNvCxnSpPr/>
          <p:nvPr/>
        </p:nvCxnSpPr>
        <p:spPr>
          <a:xfrm>
            <a:off x="1763688" y="1700808"/>
            <a:ext cx="129614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椭圆 13"/>
          <p:cNvSpPr/>
          <p:nvPr/>
        </p:nvSpPr>
        <p:spPr>
          <a:xfrm>
            <a:off x="1619672" y="1628800"/>
            <a:ext cx="144016" cy="14401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>
            <a:off x="683568" y="1700808"/>
            <a:ext cx="952491" cy="72008"/>
          </a:xfrm>
          <a:custGeom>
            <a:avLst/>
            <a:gdLst>
              <a:gd name="connsiteX0" fmla="*/ 0 w 1515035"/>
              <a:gd name="connsiteY0" fmla="*/ 116541 h 172570"/>
              <a:gd name="connsiteX1" fmla="*/ 121023 w 1515035"/>
              <a:gd name="connsiteY1" fmla="*/ 8965 h 172570"/>
              <a:gd name="connsiteX2" fmla="*/ 282388 w 1515035"/>
              <a:gd name="connsiteY2" fmla="*/ 170329 h 172570"/>
              <a:gd name="connsiteX3" fmla="*/ 430305 w 1515035"/>
              <a:gd name="connsiteY3" fmla="*/ 8965 h 172570"/>
              <a:gd name="connsiteX4" fmla="*/ 605117 w 1515035"/>
              <a:gd name="connsiteY4" fmla="*/ 170329 h 172570"/>
              <a:gd name="connsiteX5" fmla="*/ 753035 w 1515035"/>
              <a:gd name="connsiteY5" fmla="*/ 22412 h 172570"/>
              <a:gd name="connsiteX6" fmla="*/ 914400 w 1515035"/>
              <a:gd name="connsiteY6" fmla="*/ 156882 h 172570"/>
              <a:gd name="connsiteX7" fmla="*/ 1021976 w 1515035"/>
              <a:gd name="connsiteY7" fmla="*/ 35859 h 172570"/>
              <a:gd name="connsiteX8" fmla="*/ 1169894 w 1515035"/>
              <a:gd name="connsiteY8" fmla="*/ 143435 h 172570"/>
              <a:gd name="connsiteX9" fmla="*/ 1290917 w 1515035"/>
              <a:gd name="connsiteY9" fmla="*/ 8965 h 172570"/>
              <a:gd name="connsiteX10" fmla="*/ 1479176 w 1515035"/>
              <a:gd name="connsiteY10" fmla="*/ 129988 h 172570"/>
              <a:gd name="connsiteX11" fmla="*/ 1506070 w 1515035"/>
              <a:gd name="connsiteY11" fmla="*/ 116541 h 172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15035" h="172570">
                <a:moveTo>
                  <a:pt x="0" y="116541"/>
                </a:moveTo>
                <a:cubicBezTo>
                  <a:pt x="36979" y="58270"/>
                  <a:pt x="73958" y="0"/>
                  <a:pt x="121023" y="8965"/>
                </a:cubicBezTo>
                <a:cubicBezTo>
                  <a:pt x="168088" y="17930"/>
                  <a:pt x="230841" y="170329"/>
                  <a:pt x="282388" y="170329"/>
                </a:cubicBezTo>
                <a:cubicBezTo>
                  <a:pt x="333935" y="170329"/>
                  <a:pt x="376517" y="8965"/>
                  <a:pt x="430305" y="8965"/>
                </a:cubicBezTo>
                <a:cubicBezTo>
                  <a:pt x="484093" y="8965"/>
                  <a:pt x="551329" y="168088"/>
                  <a:pt x="605117" y="170329"/>
                </a:cubicBezTo>
                <a:cubicBezTo>
                  <a:pt x="658905" y="172570"/>
                  <a:pt x="701488" y="24653"/>
                  <a:pt x="753035" y="22412"/>
                </a:cubicBezTo>
                <a:cubicBezTo>
                  <a:pt x="804582" y="20171"/>
                  <a:pt x="869577" y="154641"/>
                  <a:pt x="914400" y="156882"/>
                </a:cubicBezTo>
                <a:cubicBezTo>
                  <a:pt x="959223" y="159123"/>
                  <a:pt x="979394" y="38100"/>
                  <a:pt x="1021976" y="35859"/>
                </a:cubicBezTo>
                <a:cubicBezTo>
                  <a:pt x="1064558" y="33618"/>
                  <a:pt x="1125071" y="147917"/>
                  <a:pt x="1169894" y="143435"/>
                </a:cubicBezTo>
                <a:cubicBezTo>
                  <a:pt x="1214718" y="138953"/>
                  <a:pt x="1239370" y="11206"/>
                  <a:pt x="1290917" y="8965"/>
                </a:cubicBezTo>
                <a:cubicBezTo>
                  <a:pt x="1342464" y="6724"/>
                  <a:pt x="1443317" y="112059"/>
                  <a:pt x="1479176" y="129988"/>
                </a:cubicBezTo>
                <a:cubicBezTo>
                  <a:pt x="1515035" y="147917"/>
                  <a:pt x="1510552" y="132229"/>
                  <a:pt x="1506070" y="116541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3" name="直接连接符 22"/>
          <p:cNvCxnSpPr>
            <a:stCxn id="22" idx="0"/>
          </p:cNvCxnSpPr>
          <p:nvPr/>
        </p:nvCxnSpPr>
        <p:spPr>
          <a:xfrm flipH="1">
            <a:off x="323528" y="1749437"/>
            <a:ext cx="360040" cy="7434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 flipH="1" flipV="1">
            <a:off x="251520" y="1124744"/>
            <a:ext cx="432048" cy="6480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539552" y="234888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mtClean="0"/>
              <a:t>e</a:t>
            </a:r>
            <a:r>
              <a:rPr lang="en-US" altLang="zh-CN" baseline="30000" smtClean="0"/>
              <a:t>-</a:t>
            </a:r>
            <a:endParaRPr lang="zh-CN" altLang="en-US" baseline="30000" dirty="0"/>
          </a:p>
        </p:txBody>
      </p:sp>
      <p:sp>
        <p:nvSpPr>
          <p:cNvPr id="26" name="TextBox 25"/>
          <p:cNvSpPr txBox="1"/>
          <p:nvPr/>
        </p:nvSpPr>
        <p:spPr>
          <a:xfrm>
            <a:off x="395536" y="1052736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mtClean="0"/>
              <a:t>e</a:t>
            </a:r>
            <a:r>
              <a:rPr lang="en-US" altLang="zh-CN" baseline="30000" smtClean="0"/>
              <a:t>-</a:t>
            </a:r>
            <a:endParaRPr lang="zh-CN" altLang="en-US" baseline="30000" dirty="0"/>
          </a:p>
        </p:txBody>
      </p:sp>
      <p:cxnSp>
        <p:nvCxnSpPr>
          <p:cNvPr id="33" name="直接箭头连接符 32"/>
          <p:cNvCxnSpPr>
            <a:stCxn id="14" idx="0"/>
            <a:endCxn id="12" idx="7"/>
          </p:cNvCxnSpPr>
          <p:nvPr/>
        </p:nvCxnSpPr>
        <p:spPr>
          <a:xfrm flipV="1">
            <a:off x="1691680" y="1388377"/>
            <a:ext cx="1176527" cy="24042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箭头连接符 34"/>
          <p:cNvCxnSpPr>
            <a:stCxn id="14" idx="5"/>
            <a:endCxn id="12" idx="6"/>
          </p:cNvCxnSpPr>
          <p:nvPr/>
        </p:nvCxnSpPr>
        <p:spPr>
          <a:xfrm>
            <a:off x="1742597" y="1751725"/>
            <a:ext cx="1389243" cy="27311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2843808" y="1052736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h</a:t>
            </a:r>
            <a:r>
              <a:rPr lang="en-US" altLang="zh-CN" baseline="-25000" dirty="0" smtClean="0"/>
              <a:t>1</a:t>
            </a:r>
            <a:endParaRPr lang="zh-CN" altLang="en-US" baseline="-25000" dirty="0"/>
          </a:p>
        </p:txBody>
      </p:sp>
      <p:sp>
        <p:nvSpPr>
          <p:cNvPr id="38" name="TextBox 37"/>
          <p:cNvSpPr txBox="1"/>
          <p:nvPr/>
        </p:nvSpPr>
        <p:spPr>
          <a:xfrm>
            <a:off x="3203848" y="1844824"/>
            <a:ext cx="385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h</a:t>
            </a:r>
            <a:r>
              <a:rPr lang="en-US" altLang="zh-CN" baseline="-25000" dirty="0" smtClean="0"/>
              <a:t>2</a:t>
            </a:r>
            <a:endParaRPr lang="zh-CN" altLang="en-US" baseline="-25000" dirty="0"/>
          </a:p>
        </p:txBody>
      </p:sp>
      <p:sp>
        <p:nvSpPr>
          <p:cNvPr id="39" name="右大括号 38"/>
          <p:cNvSpPr/>
          <p:nvPr/>
        </p:nvSpPr>
        <p:spPr>
          <a:xfrm>
            <a:off x="3419872" y="1412776"/>
            <a:ext cx="216024" cy="57606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TextBox 39"/>
          <p:cNvSpPr txBox="1"/>
          <p:nvPr/>
        </p:nvSpPr>
        <p:spPr>
          <a:xfrm>
            <a:off x="3635896" y="1484784"/>
            <a:ext cx="1368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/>
              <a:t>Very small cone in nuclear rest frame</a:t>
            </a:r>
            <a:endParaRPr lang="zh-CN" altLang="en-US" sz="1200" dirty="0"/>
          </a:p>
        </p:txBody>
      </p:sp>
      <p:sp>
        <p:nvSpPr>
          <p:cNvPr id="41" name="TextBox 40"/>
          <p:cNvSpPr txBox="1"/>
          <p:nvPr/>
        </p:nvSpPr>
        <p:spPr>
          <a:xfrm>
            <a:off x="5220072" y="4221088"/>
            <a:ext cx="230425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/>
              <a:t>Traveling distance  can be used to constrain medium interaction </a:t>
            </a:r>
            <a:endParaRPr lang="zh-CN" alt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908720"/>
            <a:ext cx="3436620" cy="2273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22611-3C27-4AAC-AF12-FE8AE314278A}" type="datetime1">
              <a:rPr lang="zh-CN" altLang="en-US" smtClean="0"/>
              <a:pPr/>
              <a:t>2013/11/7</a:t>
            </a:fld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9</a:t>
            </a:fld>
            <a:endParaRPr lang="zh-CN" altLang="en-US"/>
          </a:p>
        </p:txBody>
      </p:sp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Interaction with the nuclear medium</a:t>
            </a:r>
            <a:endParaRPr lang="zh-CN" alt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35" y="3267799"/>
            <a:ext cx="4222433" cy="28851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043608" y="4005064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 smtClean="0"/>
              <a:t>eAu</a:t>
            </a:r>
            <a:endParaRPr lang="zh-CN" alt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39552" y="1242626"/>
            <a:ext cx="273630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Event sample:</a:t>
            </a:r>
          </a:p>
          <a:p>
            <a:r>
              <a:rPr lang="en-US" altLang="zh-CN" dirty="0" err="1" smtClean="0"/>
              <a:t>eAu</a:t>
            </a:r>
            <a:r>
              <a:rPr lang="en-US" altLang="zh-CN" dirty="0" smtClean="0"/>
              <a:t> 10x100 </a:t>
            </a:r>
            <a:r>
              <a:rPr lang="en-US" altLang="zh-CN" dirty="0" err="1" smtClean="0"/>
              <a:t>GeV</a:t>
            </a:r>
            <a:endParaRPr lang="en-US" altLang="zh-CN" dirty="0" smtClean="0"/>
          </a:p>
          <a:p>
            <a:r>
              <a:rPr lang="en-US" altLang="zh-CN" dirty="0" smtClean="0"/>
              <a:t>0.7&lt;y&lt;0.8, </a:t>
            </a:r>
            <a:r>
              <a:rPr lang="en-US" altLang="zh-CN" dirty="0" smtClean="0"/>
              <a:t>1.5&lt;Q</a:t>
            </a:r>
            <a:r>
              <a:rPr lang="en-US" altLang="zh-CN" baseline="30000" dirty="0" smtClean="0"/>
              <a:t>2</a:t>
            </a:r>
            <a:r>
              <a:rPr lang="en-US" altLang="zh-CN" dirty="0" smtClean="0"/>
              <a:t>&lt;2</a:t>
            </a:r>
            <a:endParaRPr lang="en-US" altLang="zh-CN" dirty="0" smtClean="0"/>
          </a:p>
          <a:p>
            <a:r>
              <a:rPr lang="en-US" altLang="zh-CN" dirty="0" smtClean="0"/>
              <a:t>z&gt;0.1</a:t>
            </a:r>
            <a:endParaRPr lang="en-US" altLang="zh-CN" dirty="0" smtClean="0"/>
          </a:p>
          <a:p>
            <a:r>
              <a:rPr lang="en-US" altLang="zh-CN" dirty="0" err="1" smtClean="0"/>
              <a:t>p</a:t>
            </a:r>
            <a:r>
              <a:rPr lang="en-US" altLang="zh-CN" baseline="-25000" dirty="0" err="1" smtClean="0"/>
              <a:t>T</a:t>
            </a:r>
            <a:r>
              <a:rPr lang="en-US" altLang="zh-CN" dirty="0" smtClean="0"/>
              <a:t>&gt;0.1</a:t>
            </a:r>
          </a:p>
          <a:p>
            <a:r>
              <a:rPr lang="en-US" altLang="zh-CN" dirty="0" smtClean="0"/>
              <a:t>Charged </a:t>
            </a:r>
            <a:r>
              <a:rPr lang="en-US" altLang="zh-CN" dirty="0" err="1" smtClean="0"/>
              <a:t>pions</a:t>
            </a:r>
            <a:endParaRPr lang="zh-CN" alt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771800" y="836712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 smtClean="0"/>
              <a:t>L</a:t>
            </a:r>
            <a:r>
              <a:rPr lang="en-US" altLang="zh-CN" baseline="-25000" dirty="0" err="1" smtClean="0"/>
              <a:t>c</a:t>
            </a:r>
            <a:r>
              <a:rPr lang="en-US" altLang="zh-CN" dirty="0" smtClean="0"/>
              <a:t> = z</a:t>
            </a:r>
            <a:r>
              <a:rPr lang="en-US" altLang="zh-CN" baseline="30000" dirty="0" smtClean="0"/>
              <a:t>0.35</a:t>
            </a:r>
            <a:r>
              <a:rPr lang="en-US" altLang="zh-CN" dirty="0" smtClean="0"/>
              <a:t>(1-z)*</a:t>
            </a:r>
            <a:r>
              <a:rPr lang="el-GR" altLang="zh-CN" dirty="0" smtClean="0"/>
              <a:t>υ</a:t>
            </a:r>
            <a:r>
              <a:rPr lang="en-US" altLang="zh-CN" dirty="0" smtClean="0"/>
              <a:t>/</a:t>
            </a:r>
            <a:r>
              <a:rPr lang="el-GR" altLang="zh-CN" dirty="0" smtClean="0"/>
              <a:t>κ</a:t>
            </a:r>
            <a:endParaRPr lang="zh-CN" altLang="en-US" dirty="0"/>
          </a:p>
        </p:txBody>
      </p:sp>
      <p:sp>
        <p:nvSpPr>
          <p:cNvPr id="14" name="椭圆 13"/>
          <p:cNvSpPr/>
          <p:nvPr/>
        </p:nvSpPr>
        <p:spPr>
          <a:xfrm>
            <a:off x="4716016" y="836712"/>
            <a:ext cx="2664296" cy="1224136"/>
          </a:xfrm>
          <a:prstGeom prst="ellipse">
            <a:avLst/>
          </a:prstGeom>
          <a:ln>
            <a:solidFill>
              <a:srgbClr val="FF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b="1" dirty="0"/>
          </a:p>
        </p:txBody>
      </p:sp>
      <p:cxnSp>
        <p:nvCxnSpPr>
          <p:cNvPr id="16" name="直接箭头连接符 15"/>
          <p:cNvCxnSpPr/>
          <p:nvPr/>
        </p:nvCxnSpPr>
        <p:spPr>
          <a:xfrm flipH="1">
            <a:off x="2987824" y="1700808"/>
            <a:ext cx="1872208" cy="19442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61681" y="3356992"/>
            <a:ext cx="3914775" cy="2674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CCE8C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 b="1" dirty="0"/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CCE8C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13956</TotalTime>
  <Words>903</Words>
  <Application>Microsoft Office PowerPoint</Application>
  <PresentationFormat>全屏显示(4:3)</PresentationFormat>
  <Paragraphs>210</Paragraphs>
  <Slides>17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18" baseType="lpstr">
      <vt:lpstr>Office 主题</vt:lpstr>
      <vt:lpstr>Characterizing eA collision geometry from forward neutrons</vt:lpstr>
      <vt:lpstr>Motivation</vt:lpstr>
      <vt:lpstr>Framework</vt:lpstr>
      <vt:lpstr>Nuclear geometry and neutron number tag</vt:lpstr>
      <vt:lpstr>What could be a sensible tag for the nuclear geometry</vt:lpstr>
      <vt:lpstr>Is neutron number correlated with penetrating distance?</vt:lpstr>
      <vt:lpstr>Is neutron number correlated with penetrating distance?</vt:lpstr>
      <vt:lpstr>Dihadron &amp; geometry</vt:lpstr>
      <vt:lpstr>Interaction with the nuclear medium</vt:lpstr>
      <vt:lpstr>Short summary of eA collision geometry tag</vt:lpstr>
      <vt:lpstr>Diffractive process</vt:lpstr>
      <vt:lpstr>Neutron number and diffractive kinematics</vt:lpstr>
      <vt:lpstr>Nn=0, two pictures</vt:lpstr>
      <vt:lpstr>Neutron number and diffractive kinematics</vt:lpstr>
      <vt:lpstr>Can we distinguish these two pictures?</vt:lpstr>
      <vt:lpstr>Summary</vt:lpstr>
      <vt:lpstr>Formation zone in DPMJET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liangzh</dc:creator>
  <cp:lastModifiedBy>liang zheng</cp:lastModifiedBy>
  <cp:revision>494</cp:revision>
  <dcterms:created xsi:type="dcterms:W3CDTF">2013-10-10T13:36:50Z</dcterms:created>
  <dcterms:modified xsi:type="dcterms:W3CDTF">2013-11-07T18:40:52Z</dcterms:modified>
</cp:coreProperties>
</file>